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60" r:id="rId5"/>
    <p:sldMasterId id="2147483684" r:id="rId6"/>
  </p:sldMasterIdLst>
  <p:notesMasterIdLst>
    <p:notesMasterId r:id="rId32"/>
  </p:notesMasterIdLst>
  <p:handoutMasterIdLst>
    <p:handoutMasterId r:id="rId33"/>
  </p:handoutMasterIdLst>
  <p:sldIdLst>
    <p:sldId id="256" r:id="rId7"/>
    <p:sldId id="282" r:id="rId8"/>
    <p:sldId id="328" r:id="rId9"/>
    <p:sldId id="349" r:id="rId10"/>
    <p:sldId id="329" r:id="rId11"/>
    <p:sldId id="337" r:id="rId12"/>
    <p:sldId id="347" r:id="rId13"/>
    <p:sldId id="348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356" r:id="rId24"/>
    <p:sldId id="357" r:id="rId25"/>
    <p:sldId id="351" r:id="rId26"/>
    <p:sldId id="352" r:id="rId27"/>
    <p:sldId id="354" r:id="rId28"/>
    <p:sldId id="355" r:id="rId29"/>
    <p:sldId id="340" r:id="rId30"/>
    <p:sldId id="33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EF3AC39-FA5D-4C73-8D8B-EB041BCE2CE0}">
          <p14:sldIdLst>
            <p14:sldId id="256"/>
            <p14:sldId id="282"/>
            <p14:sldId id="328"/>
            <p14:sldId id="349"/>
            <p14:sldId id="329"/>
            <p14:sldId id="337"/>
            <p14:sldId id="347"/>
            <p14:sldId id="34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56"/>
            <p14:sldId id="357"/>
            <p14:sldId id="351"/>
            <p14:sldId id="352"/>
            <p14:sldId id="354"/>
            <p14:sldId id="355"/>
            <p14:sldId id="340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F0F"/>
    <a:srgbClr val="49A4B4"/>
    <a:srgbClr val="A4C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95124-2B83-033E-874E-0B326B2201A4}" v="9" dt="2025-12-08T11:10:42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6AE43-3EFD-B341-A80F-5C41077C0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A6DFE-C993-0940-B1BD-294538DE1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6CBA-AC57-E34E-992E-81C4ACDE21F1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F09D8-E9F7-8D4D-9A82-07B7090C82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FD952-850F-5E48-A978-104A34ECFF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67FE-D9C9-5347-A5B8-231765D02B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BF4E8-FDA4-4B03-B189-A509B63FFF60}" type="datetimeFigureOut">
              <a:rPr lang="nl-NL" smtClean="0"/>
              <a:t>16-12-2025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430E-B3AE-41A8-BBC4-564D482018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2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E029-EED4-8C46-A8AD-06679CF79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B3A4F-EF65-CE4C-8C74-DBDBBDD39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56C0-F73F-2541-A79A-E71AD77E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4944-BCBC-B444-9AF3-4686B172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F917-FC54-0F40-8519-F5147419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59C8-E98B-2F43-B0B1-5DDE4360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4771-F0A4-8049-BFB8-A9E26F4A2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2D94-B266-9144-B713-13F8A325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D7C1E-610A-ED4C-85FA-D76AFE03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0468-C168-8F47-835E-586B626D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2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D69BA-F3F7-0340-ACE1-0DF6716CD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CA59B-E9A5-2E46-8139-4ECF9A5C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32E9F-15D4-2744-94EA-C1236960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648D-9E0B-3740-B393-1CA833A6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9262D-43CE-B14E-B29E-2E8A38F0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1B2-B5A8-F644-B3CC-C3A22117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1526F-AE10-4F49-A2BE-C3243A74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2F10-BB27-474A-B889-F452DB4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5634-4C9B-C64C-B3DC-C87FCAF7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047F-7EDE-1544-96C0-A69D73D2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64DD-CD3C-E04A-8D8E-F902D6A1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8A42-16DB-004D-8432-C762C7904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A603-476D-F44B-90BB-DEEB5DD1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BA6DF-5D0E-8C43-A1D3-26BF6D02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15C5-6AA8-E54E-8DD3-651E6F66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B67E-D951-C344-8004-CAAEEE02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01472-0E6E-AF42-95EA-BD4181CB0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D112B-8ABB-F744-9C08-B6E082CE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264B0-DA20-CA40-A4A6-C767C56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41A0A-CC04-5846-BBDB-4BEB78F8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B019-349B-6245-B578-356F1D1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EC2C-B980-BA43-82FD-E7A0F7242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9BC2F-68FD-8446-9820-1E39D2148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8BC48-B3DD-C94B-A10C-042D86EA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39993-8A22-C746-B2A1-81EC89AB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ED925-0316-454C-BC9D-4F27BEE8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CCAE-FE97-8149-9EC2-22909248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9D1DA-682D-694F-AC95-446B02BA0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371C3-233E-9F4F-A7C6-D25B713E6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E56D6-9D34-9446-98FC-DB77C51E0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56011-4CDF-0147-B762-FB07C2A22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13B03-5406-BE41-AC25-959EBEBF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5596B-F801-324A-802E-C79D46E4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D17A9-A1B3-D24D-B953-6F1F80D0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98F7-4976-C34D-B44E-99194A7B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F6071-C67B-9945-88C6-92D6DFCA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ABFD6-7D9B-5948-AC81-9C5A43C0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2D563-2B4E-2C4D-B3AC-B447581E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60E70-2970-2F41-BBD4-7B78C9F2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07BAB-11C2-F24A-A744-F87F186F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B1FF-32A3-9E45-87F3-B07C7B78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F5EA-8232-3841-9269-8B0AF5C3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85EF-A548-AB4C-A894-93CC0EDE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15C0-0B3E-5E4E-8E88-0A03536C9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3ABA4-FFCF-D34F-AFEF-9F22CBF6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C5522-8D9D-D643-97B5-80DF2B41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C04EE-9997-D64D-B2D0-73ADBA0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AADB-1CEE-8541-BAB0-12FB23AF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EA00-B081-144A-A587-5ACD25E2B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778D-065B-A341-8CB7-A76D06DB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1631-40B3-1F43-9D66-C1393B44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2A10-15AA-1747-BCAE-C451994E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71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8BA3-F52F-3946-AF7B-A9B74C0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7BB64-A2BB-A944-8974-D4C5A971C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86B7-8150-6B4E-A0ED-F6AE3ED8C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105DF-A46C-1646-80FE-82F0A834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47BB-4867-764F-B711-3C2FEA7F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44370-B656-EF4A-8D6F-CD4B06BF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1AE9-FC5B-2048-9314-67F8F677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7B31E-DB46-DB4C-97F4-BBCFB8E0F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711C-85A2-4A4C-9F70-2371B2EE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BC6-656C-1A4D-A0C6-787820B5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BA57-0355-4F42-8A1C-624E83E5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7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7B8D2-CD45-D64A-8E82-000B9A2DC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5920-C844-4844-8002-0DDD8A1EF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46165-6063-5149-9F80-71CE0FC6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EB4C1-D3F8-CF47-A6B6-EFAF853D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F9F5-A2FE-EF4F-8D66-6653D0B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0" y="0"/>
            <a:ext cx="6096635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0" y="6858000"/>
                </a:moveTo>
                <a:lnTo>
                  <a:pt x="6096012" y="6858000"/>
                </a:lnTo>
                <a:lnTo>
                  <a:pt x="6096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7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106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191998" cy="1682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48914" y="2579927"/>
            <a:ext cx="669417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002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958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57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7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03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C3F8-860E-9C44-89DE-82B6A008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838ED-0446-A749-8668-7D64A205D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9D383-A2AC-6149-8928-A6588DD3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0C0A-AD6A-5747-BD68-DA72D07C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F17E-B287-F549-8216-D872523A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DFBC-CDF8-0344-93B7-C1770F53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E902-3038-7542-ACFD-6966FBA9C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AFB1F-258C-314C-838A-A7422C48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94DF2-14E9-3944-B88E-2117967C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667A-0D01-5C42-A38B-09874AA6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4A65-D976-2047-A3C0-44EA12FA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016B-2317-814B-856F-38073CCD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40353-4F1A-AF4F-AE85-28059AE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070C2-6747-0544-B011-C741F73B9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1B9D2-7859-0346-9DA3-886E7C075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4DA8D-FFFC-4D48-B38A-E67F2F0F4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7166A-1F37-CE49-8256-6489F0A0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6D6DC-3F66-B147-87CB-27BDB2D9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8D6DB-475A-8547-B0BD-93489C9D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4960-9AC0-EF4F-8B7D-AA032DC0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EE1C8-737B-EE41-AF5F-9FD8EEC2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5202-B287-134D-BC3D-AED9086A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46E73-BD21-B14E-AD86-7FAF7CA1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FECB2-CA76-3E48-BEDB-6C6D2B9F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0EFE2-76A4-A44B-A3C7-33DF3794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B940B-3BD3-5348-BF29-18722A23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AB5B-7BCF-6743-AECE-9BB116E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BDD0-A39D-954C-A486-4A20D607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DA39D-7F82-DA44-888F-187D27DE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D76AE-813F-4742-A956-6FDF1E0F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09B95-C2D4-6E41-B442-2089150C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2520A-B528-154D-B935-70F0AC6D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3856-C8AC-CD45-A3D3-53384C83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49B1D-C3ED-AF43-A06A-3A509D945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719F-68CE-A042-A457-5C15BA05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E3F1-126E-E647-86FE-4D1F0CBA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BACF-A379-794F-B399-5A84FBA8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D0C84-32E6-2645-A70B-2C41CD8B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02BFA-359B-E14A-87C8-11056A9F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D27A7-6398-704C-B1BC-84CF621B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7BA7D-85EA-D34A-8E0A-8C9FBD2CB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DBBEECE-8140-064C-B56E-681DB515E124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B6BF-5435-884C-8BEB-4A7614EE3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666D-66FE-094D-A2B6-A69A911CC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3E1CA42-D36A-394E-ADAA-3765DFE2B3C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F7724-B63C-B44E-8F3E-C2DA3183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2377-2256-304D-9EAC-EAD0262D9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681E-AAD9-BE4D-B513-E823E0745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5BF4-D3CC-1243-8DAE-BA69036A320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AE3E1-9FD6-4F4E-90E8-C0C603F61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2330-F306-B74E-97EE-D074B2AB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8" cy="766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186487"/>
            <a:ext cx="12191998" cy="671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278" y="2280918"/>
            <a:ext cx="10029443" cy="1049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590" y="2136569"/>
            <a:ext cx="11640819" cy="304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5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oek.officielebekendmakingen.nl/stcrt-2025-36518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wvnoord-kennemerland.nl/documents/33923" TargetMode="External"/><Relationship Id="rId3" Type="http://schemas.openxmlformats.org/officeDocument/2006/relationships/hyperlink" Target="https://www.swvnoord-kennemerland.nl/groups/56-netwerk-oco/welcome" TargetMode="External"/><Relationship Id="rId7" Type="http://schemas.openxmlformats.org/officeDocument/2006/relationships/hyperlink" Target="https://www.swvnoord-kennemerland.nl/documents/34259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vnoord-kennemerland.nl/documents/34499" TargetMode="External"/><Relationship Id="rId5" Type="http://schemas.openxmlformats.org/officeDocument/2006/relationships/hyperlink" Target="https://www.swvnoord-kennemerland.nl/documents/33875" TargetMode="External"/><Relationship Id="rId10" Type="http://schemas.openxmlformats.org/officeDocument/2006/relationships/hyperlink" Target="https://www.swvnoord-kennemerland.nl/documents/33899" TargetMode="External"/><Relationship Id="rId4" Type="http://schemas.openxmlformats.org/officeDocument/2006/relationships/hyperlink" Target="https://www.swvnoord-kennemerland.nl/documents/34403" TargetMode="External"/><Relationship Id="rId9" Type="http://schemas.openxmlformats.org/officeDocument/2006/relationships/hyperlink" Target="https://www.swvnoord-kennemerland.nl/documents/339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unpuntpassendonderwijs-povo.nl/terugblik/terugblik-webinar-ruimte-in-regels/?utm_medium=email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8AFA7-4971-CB4C-8449-1BDEA23E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682D5-F0E4-C847-A41C-0AAAF705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679" y="-1824597"/>
            <a:ext cx="1376121" cy="1466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016C9-D43C-A546-908B-11EF74699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</a:rPr>
              <a:t>Netwerk</a:t>
            </a:r>
            <a:r>
              <a:rPr lang="en-US" sz="8000" dirty="0">
                <a:solidFill>
                  <a:schemeClr val="bg1"/>
                </a:solidFill>
              </a:rPr>
              <a:t> OCO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8A9DA-4AD9-084A-BAE5-75CBF4801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8 </a:t>
            </a:r>
            <a:r>
              <a:rPr lang="en-US" sz="3600" dirty="0" err="1">
                <a:solidFill>
                  <a:schemeClr val="bg1"/>
                </a:solidFill>
              </a:rPr>
              <a:t>december</a:t>
            </a:r>
            <a:r>
              <a:rPr lang="en-US" sz="3600" dirty="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FB4CD-4AA1-D242-B82E-F69109133DA7}"/>
              </a:ext>
            </a:extLst>
          </p:cNvPr>
          <p:cNvSpPr/>
          <p:nvPr/>
        </p:nvSpPr>
        <p:spPr>
          <a:xfrm>
            <a:off x="-1" y="5526157"/>
            <a:ext cx="12198773" cy="1331843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FF2BF-B339-0048-A856-E85F61F77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691" y="5767232"/>
            <a:ext cx="941003" cy="1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33248"/>
            <a:ext cx="942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9489" y="6433248"/>
            <a:ext cx="2172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0600" y="6433248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26" y="908207"/>
            <a:ext cx="1109091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Beleidsregel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Inspecteur-Generaal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15  oktober 2025,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nr.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51880053,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houdende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regels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over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instemmen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met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afwijking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verplichte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minimum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aantal uren onderwijstijd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WPO,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WEC 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WVO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alsmede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verlenen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ontheffing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toelatingsleeftijd 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uitschrijven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een 20+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als bedoeld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WEC en ontheffing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duur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stage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bedoeld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Onderwijskundig besluit</a:t>
            </a:r>
            <a:r>
              <a:rPr kumimoji="0" sz="2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WEC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43434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Beleidsregel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afwijken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onderwijstijd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funderend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 en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verlenen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ontheffingen WEC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896366"/>
            <a:ext cx="6927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5" dirty="0">
                <a:solidFill>
                  <a:srgbClr val="A90060"/>
                </a:solidFill>
                <a:latin typeface="Calibri Light"/>
                <a:cs typeface="Calibri Light"/>
              </a:rPr>
              <a:t>Maatwerk: </a:t>
            </a:r>
            <a:r>
              <a:rPr sz="4000" b="0" u="none" spc="-5" dirty="0">
                <a:solidFill>
                  <a:srgbClr val="A90060"/>
                </a:solidFill>
                <a:latin typeface="Calibri Light"/>
                <a:cs typeface="Calibri Light"/>
              </a:rPr>
              <a:t>afwijking</a:t>
            </a:r>
            <a:r>
              <a:rPr sz="4000" b="0" u="none" spc="-10" dirty="0">
                <a:solidFill>
                  <a:srgbClr val="A90060"/>
                </a:solidFill>
                <a:latin typeface="Calibri Light"/>
                <a:cs typeface="Calibri Light"/>
              </a:rPr>
              <a:t> </a:t>
            </a:r>
            <a:r>
              <a:rPr sz="4000" b="0" u="none" spc="-5" dirty="0">
                <a:solidFill>
                  <a:srgbClr val="A90060"/>
                </a:solidFill>
                <a:latin typeface="Calibri Light"/>
                <a:cs typeface="Calibri Light"/>
              </a:rPr>
              <a:t>onderwijstijd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115" y="2100911"/>
            <a:ext cx="10942955" cy="3373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6390" lvl="0" indent="0" algn="l" defTabSz="914400" rtl="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Beleidsregel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afwijking onderwijstijd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bevat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voorwaarden waaronder afgeweken mag  worden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bieden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verplichte onderwijstijd aan een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Maatwerk zo organiseren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25120" marR="5080" lvl="0" indent="0" algn="l" defTabSz="914400" rtl="0" eaLnBrk="1" fontAlgn="auto" latinLnBrk="0" hangingPunct="1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Leerlingen een dermate passend zorg/onderwijsaanbod aangeboden krijgen dat de  ontwikkeling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didactisch en sociaal-emotioneel gebied wordt gecontinueerd  (ononderbroken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ontwikkeling)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433248"/>
            <a:ext cx="942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9489" y="6433248"/>
            <a:ext cx="2172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50600" y="6433248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90" y="880963"/>
            <a:ext cx="9694545" cy="124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165"/>
              </a:lnSpc>
              <a:spcBef>
                <a:spcPts val="105"/>
              </a:spcBef>
            </a:pPr>
            <a:r>
              <a:rPr sz="4400" u="none" spc="-5" dirty="0">
                <a:solidFill>
                  <a:srgbClr val="A90060"/>
                </a:solidFill>
              </a:rPr>
              <a:t>Maatwerk: afwijking</a:t>
            </a:r>
            <a:r>
              <a:rPr sz="4400" u="none" spc="-20" dirty="0">
                <a:solidFill>
                  <a:srgbClr val="A90060"/>
                </a:solidFill>
              </a:rPr>
              <a:t> </a:t>
            </a:r>
            <a:r>
              <a:rPr sz="4400" u="none" spc="-5" dirty="0">
                <a:solidFill>
                  <a:srgbClr val="A90060"/>
                </a:solidFill>
              </a:rPr>
              <a:t>onderwijstijd</a:t>
            </a:r>
            <a:endParaRPr sz="4400"/>
          </a:p>
          <a:p>
            <a:pPr marL="12700" marR="5080">
              <a:lnSpc>
                <a:spcPts val="2160"/>
              </a:lnSpc>
              <a:spcBef>
                <a:spcPts val="155"/>
              </a:spcBef>
            </a:pPr>
            <a:r>
              <a:rPr sz="2000" u="none" spc="-50" dirty="0">
                <a:solidFill>
                  <a:srgbClr val="A90060"/>
                </a:solidFill>
              </a:rPr>
              <a:t>We </a:t>
            </a:r>
            <a:r>
              <a:rPr sz="2000" u="none" spc="-5" dirty="0">
                <a:solidFill>
                  <a:srgbClr val="A90060"/>
                </a:solidFill>
              </a:rPr>
              <a:t>richten </a:t>
            </a:r>
            <a:r>
              <a:rPr sz="2000" u="none" dirty="0">
                <a:solidFill>
                  <a:srgbClr val="A90060"/>
                </a:solidFill>
              </a:rPr>
              <a:t>ons </a:t>
            </a:r>
            <a:r>
              <a:rPr sz="2000" u="none" spc="-5" dirty="0">
                <a:solidFill>
                  <a:srgbClr val="A90060"/>
                </a:solidFill>
              </a:rPr>
              <a:t>voor </a:t>
            </a:r>
            <a:r>
              <a:rPr sz="2000" u="none" dirty="0">
                <a:solidFill>
                  <a:srgbClr val="A90060"/>
                </a:solidFill>
              </a:rPr>
              <a:t>nu op 3 </a:t>
            </a:r>
            <a:r>
              <a:rPr sz="2000" u="none" spc="-5" dirty="0">
                <a:solidFill>
                  <a:srgbClr val="A90060"/>
                </a:solidFill>
              </a:rPr>
              <a:t>fundamentele wijzigingen (thema`s) </a:t>
            </a:r>
            <a:r>
              <a:rPr sz="2000" u="none" spc="-10" dirty="0">
                <a:solidFill>
                  <a:srgbClr val="A90060"/>
                </a:solidFill>
              </a:rPr>
              <a:t>vanuit </a:t>
            </a:r>
            <a:r>
              <a:rPr sz="2000" u="none" spc="-5" dirty="0">
                <a:solidFill>
                  <a:srgbClr val="A90060"/>
                </a:solidFill>
              </a:rPr>
              <a:t>de  geactualiseerde</a:t>
            </a:r>
            <a:r>
              <a:rPr sz="2000" u="none" spc="-20" dirty="0">
                <a:solidFill>
                  <a:srgbClr val="A90060"/>
                </a:solidFill>
              </a:rPr>
              <a:t> </a:t>
            </a:r>
            <a:r>
              <a:rPr sz="2000" u="none" spc="-5" dirty="0">
                <a:solidFill>
                  <a:srgbClr val="A90060"/>
                </a:solidFill>
              </a:rPr>
              <a:t>beleidsregel;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916939" y="6433248"/>
            <a:ext cx="942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9489" y="6433248"/>
            <a:ext cx="2172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0600" y="6433248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2827019"/>
            <a:ext cx="5029199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357628"/>
            <a:ext cx="3026663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90216" y="2357628"/>
            <a:ext cx="720851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74619" y="2357628"/>
            <a:ext cx="2133599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831" y="2473586"/>
            <a:ext cx="9486265" cy="984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0705" marR="0" lvl="0" indent="-548640" algn="l" defTabSz="914400" rtl="0" eaLnBrk="1" fontAlgn="auto" latinLnBrk="0" hangingPunct="1">
              <a:lnSpc>
                <a:spcPts val="377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6134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Categorie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indeling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528310" marR="0" lvl="0" indent="-549275" algn="l" defTabSz="914400" rtl="0" eaLnBrk="1" fontAlgn="auto" latinLnBrk="0" hangingPunct="1">
              <a:lnSpc>
                <a:spcPts val="37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52894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Deskundigenadvies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0863" y="5393435"/>
            <a:ext cx="5257799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6673" y="5509890"/>
            <a:ext cx="4745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3.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Invulling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ingroeiplan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13632" y="3546347"/>
            <a:ext cx="2255519" cy="1507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9516" y="3719512"/>
            <a:ext cx="1566545" cy="923925"/>
          </a:xfrm>
          <a:prstGeom prst="rect">
            <a:avLst/>
          </a:prstGeom>
          <a:ln w="9525">
            <a:solidFill>
              <a:srgbClr val="A9006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906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0" i="0" u="none" strike="noStrike" kern="1200" cap="none" spc="-10" normalizeH="0" baseline="0" noProof="0" dirty="0">
                <a:ln>
                  <a:noFill/>
                </a:ln>
                <a:solidFill>
                  <a:srgbClr val="53002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OPP</a:t>
            </a:r>
            <a:endParaRPr kumimoji="0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50716" y="3129657"/>
            <a:ext cx="1473200" cy="984250"/>
          </a:xfrm>
          <a:custGeom>
            <a:avLst/>
            <a:gdLst/>
            <a:ahLst/>
            <a:cxnLst/>
            <a:rect l="l" t="t" r="r" b="b"/>
            <a:pathLst>
              <a:path w="1473200" h="984250">
                <a:moveTo>
                  <a:pt x="403391" y="204241"/>
                </a:moveTo>
                <a:lnTo>
                  <a:pt x="95186" y="204241"/>
                </a:lnTo>
                <a:lnTo>
                  <a:pt x="1390726" y="983843"/>
                </a:lnTo>
                <a:lnTo>
                  <a:pt x="1472666" y="847686"/>
                </a:lnTo>
                <a:lnTo>
                  <a:pt x="403391" y="204241"/>
                </a:lnTo>
                <a:close/>
              </a:path>
              <a:path w="1473200" h="984250">
                <a:moveTo>
                  <a:pt x="218097" y="0"/>
                </a:moveTo>
                <a:lnTo>
                  <a:pt x="0" y="54228"/>
                </a:lnTo>
                <a:lnTo>
                  <a:pt x="54228" y="272326"/>
                </a:lnTo>
                <a:lnTo>
                  <a:pt x="95186" y="204241"/>
                </a:lnTo>
                <a:lnTo>
                  <a:pt x="403391" y="204241"/>
                </a:lnTo>
                <a:lnTo>
                  <a:pt x="177126" y="68084"/>
                </a:lnTo>
                <a:lnTo>
                  <a:pt x="218097" y="0"/>
                </a:lnTo>
                <a:close/>
              </a:path>
            </a:pathLst>
          </a:custGeom>
          <a:solidFill>
            <a:srgbClr val="FFD9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50716" y="3129657"/>
            <a:ext cx="1473200" cy="984250"/>
          </a:xfrm>
          <a:custGeom>
            <a:avLst/>
            <a:gdLst/>
            <a:ahLst/>
            <a:cxnLst/>
            <a:rect l="l" t="t" r="r" b="b"/>
            <a:pathLst>
              <a:path w="1473200" h="984250">
                <a:moveTo>
                  <a:pt x="0" y="54228"/>
                </a:moveTo>
                <a:lnTo>
                  <a:pt x="218097" y="0"/>
                </a:lnTo>
                <a:lnTo>
                  <a:pt x="177126" y="68084"/>
                </a:lnTo>
                <a:lnTo>
                  <a:pt x="1472666" y="847686"/>
                </a:lnTo>
                <a:lnTo>
                  <a:pt x="1390726" y="983843"/>
                </a:lnTo>
                <a:lnTo>
                  <a:pt x="95186" y="204241"/>
                </a:lnTo>
                <a:lnTo>
                  <a:pt x="54228" y="272326"/>
                </a:lnTo>
                <a:lnTo>
                  <a:pt x="0" y="54228"/>
                </a:lnTo>
                <a:close/>
              </a:path>
            </a:pathLst>
          </a:custGeom>
          <a:ln w="12699">
            <a:solidFill>
              <a:srgbClr val="53002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79101" y="4825417"/>
            <a:ext cx="327660" cy="710565"/>
          </a:xfrm>
          <a:custGeom>
            <a:avLst/>
            <a:gdLst/>
            <a:ahLst/>
            <a:cxnLst/>
            <a:rect l="l" t="t" r="r" b="b"/>
            <a:pathLst>
              <a:path w="327660" h="710564">
                <a:moveTo>
                  <a:pt x="327278" y="546328"/>
                </a:moveTo>
                <a:lnTo>
                  <a:pt x="0" y="546328"/>
                </a:lnTo>
                <a:lnTo>
                  <a:pt x="163639" y="709968"/>
                </a:lnTo>
                <a:lnTo>
                  <a:pt x="327278" y="546328"/>
                </a:lnTo>
                <a:close/>
              </a:path>
              <a:path w="327660" h="710564">
                <a:moveTo>
                  <a:pt x="245465" y="0"/>
                </a:moveTo>
                <a:lnTo>
                  <a:pt x="81813" y="0"/>
                </a:lnTo>
                <a:lnTo>
                  <a:pt x="81813" y="546328"/>
                </a:lnTo>
                <a:lnTo>
                  <a:pt x="245465" y="546328"/>
                </a:lnTo>
                <a:lnTo>
                  <a:pt x="245465" y="0"/>
                </a:lnTo>
                <a:close/>
              </a:path>
            </a:pathLst>
          </a:custGeom>
          <a:solidFill>
            <a:srgbClr val="FFD9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79101" y="4825417"/>
            <a:ext cx="327660" cy="710565"/>
          </a:xfrm>
          <a:custGeom>
            <a:avLst/>
            <a:gdLst/>
            <a:ahLst/>
            <a:cxnLst/>
            <a:rect l="l" t="t" r="r" b="b"/>
            <a:pathLst>
              <a:path w="327660" h="710564">
                <a:moveTo>
                  <a:pt x="163639" y="709968"/>
                </a:moveTo>
                <a:lnTo>
                  <a:pt x="0" y="546328"/>
                </a:lnTo>
                <a:lnTo>
                  <a:pt x="81813" y="546328"/>
                </a:lnTo>
                <a:lnTo>
                  <a:pt x="81813" y="0"/>
                </a:lnTo>
                <a:lnTo>
                  <a:pt x="245465" y="0"/>
                </a:lnTo>
                <a:lnTo>
                  <a:pt x="245465" y="546328"/>
                </a:lnTo>
                <a:lnTo>
                  <a:pt x="327278" y="546328"/>
                </a:lnTo>
                <a:lnTo>
                  <a:pt x="163639" y="709968"/>
                </a:lnTo>
                <a:close/>
              </a:path>
            </a:pathLst>
          </a:custGeom>
          <a:ln w="12700">
            <a:solidFill>
              <a:srgbClr val="53002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37472" y="3566655"/>
            <a:ext cx="1075055" cy="665480"/>
          </a:xfrm>
          <a:custGeom>
            <a:avLst/>
            <a:gdLst/>
            <a:ahLst/>
            <a:cxnLst/>
            <a:rect l="l" t="t" r="r" b="b"/>
            <a:pathLst>
              <a:path w="1075054" h="665479">
                <a:moveTo>
                  <a:pt x="848309" y="0"/>
                </a:moveTo>
                <a:lnTo>
                  <a:pt x="885786" y="75742"/>
                </a:lnTo>
                <a:lnTo>
                  <a:pt x="0" y="513981"/>
                </a:lnTo>
                <a:lnTo>
                  <a:pt x="74955" y="665480"/>
                </a:lnTo>
                <a:lnTo>
                  <a:pt x="960742" y="227241"/>
                </a:lnTo>
                <a:lnTo>
                  <a:pt x="1023825" y="227241"/>
                </a:lnTo>
                <a:lnTo>
                  <a:pt x="1074762" y="76542"/>
                </a:lnTo>
                <a:lnTo>
                  <a:pt x="848309" y="0"/>
                </a:lnTo>
                <a:close/>
              </a:path>
              <a:path w="1075054" h="665479">
                <a:moveTo>
                  <a:pt x="1023825" y="227241"/>
                </a:moveTo>
                <a:lnTo>
                  <a:pt x="960742" y="227241"/>
                </a:lnTo>
                <a:lnTo>
                  <a:pt x="998220" y="302996"/>
                </a:lnTo>
                <a:lnTo>
                  <a:pt x="1023825" y="227241"/>
                </a:lnTo>
                <a:close/>
              </a:path>
            </a:pathLst>
          </a:custGeom>
          <a:solidFill>
            <a:srgbClr val="FFD9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37472" y="3566655"/>
            <a:ext cx="1075055" cy="665480"/>
          </a:xfrm>
          <a:custGeom>
            <a:avLst/>
            <a:gdLst/>
            <a:ahLst/>
            <a:cxnLst/>
            <a:rect l="l" t="t" r="r" b="b"/>
            <a:pathLst>
              <a:path w="1075054" h="665479">
                <a:moveTo>
                  <a:pt x="1074762" y="76542"/>
                </a:moveTo>
                <a:lnTo>
                  <a:pt x="998220" y="302996"/>
                </a:lnTo>
                <a:lnTo>
                  <a:pt x="960742" y="227241"/>
                </a:lnTo>
                <a:lnTo>
                  <a:pt x="74955" y="665480"/>
                </a:lnTo>
                <a:lnTo>
                  <a:pt x="0" y="513981"/>
                </a:lnTo>
                <a:lnTo>
                  <a:pt x="885786" y="75742"/>
                </a:lnTo>
                <a:lnTo>
                  <a:pt x="848309" y="0"/>
                </a:lnTo>
                <a:lnTo>
                  <a:pt x="1074762" y="76542"/>
                </a:lnTo>
                <a:close/>
              </a:path>
            </a:pathLst>
          </a:custGeom>
          <a:ln w="12699">
            <a:solidFill>
              <a:srgbClr val="53002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387846"/>
            <a:ext cx="942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9489" y="6478676"/>
            <a:ext cx="2172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0600" y="6478676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757" y="1971929"/>
            <a:ext cx="456565" cy="658495"/>
          </a:xfrm>
          <a:custGeom>
            <a:avLst/>
            <a:gdLst/>
            <a:ahLst/>
            <a:cxnLst/>
            <a:rect l="l" t="t" r="r" b="b"/>
            <a:pathLst>
              <a:path w="456565" h="658494">
                <a:moveTo>
                  <a:pt x="0" y="0"/>
                </a:moveTo>
                <a:lnTo>
                  <a:pt x="456171" y="0"/>
                </a:lnTo>
                <a:lnTo>
                  <a:pt x="456171" y="658393"/>
                </a:lnTo>
                <a:lnTo>
                  <a:pt x="0" y="6583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243" y="2173223"/>
            <a:ext cx="326135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502" y="2171006"/>
            <a:ext cx="295910" cy="323850"/>
          </a:xfrm>
          <a:custGeom>
            <a:avLst/>
            <a:gdLst/>
            <a:ahLst/>
            <a:cxnLst/>
            <a:rect l="l" t="t" r="r" b="b"/>
            <a:pathLst>
              <a:path w="295909" h="323850">
                <a:moveTo>
                  <a:pt x="154965" y="0"/>
                </a:moveTo>
                <a:lnTo>
                  <a:pt x="136791" y="0"/>
                </a:lnTo>
                <a:lnTo>
                  <a:pt x="130009" y="114"/>
                </a:lnTo>
                <a:lnTo>
                  <a:pt x="4216" y="297357"/>
                </a:lnTo>
                <a:lnTo>
                  <a:pt x="0" y="314693"/>
                </a:lnTo>
                <a:lnTo>
                  <a:pt x="584" y="317385"/>
                </a:lnTo>
                <a:lnTo>
                  <a:pt x="3886" y="321182"/>
                </a:lnTo>
                <a:lnTo>
                  <a:pt x="6858" y="322376"/>
                </a:lnTo>
                <a:lnTo>
                  <a:pt x="15443" y="323367"/>
                </a:lnTo>
                <a:lnTo>
                  <a:pt x="21399" y="323621"/>
                </a:lnTo>
                <a:lnTo>
                  <a:pt x="36093" y="323621"/>
                </a:lnTo>
                <a:lnTo>
                  <a:pt x="64185" y="311721"/>
                </a:lnTo>
                <a:lnTo>
                  <a:pt x="84505" y="249034"/>
                </a:lnTo>
                <a:lnTo>
                  <a:pt x="274632" y="249034"/>
                </a:lnTo>
                <a:lnTo>
                  <a:pt x="257174" y="198970"/>
                </a:lnTo>
                <a:lnTo>
                  <a:pt x="98869" y="198970"/>
                </a:lnTo>
                <a:lnTo>
                  <a:pt x="144221" y="62687"/>
                </a:lnTo>
                <a:lnTo>
                  <a:pt x="209652" y="62687"/>
                </a:lnTo>
                <a:lnTo>
                  <a:pt x="192544" y="13627"/>
                </a:lnTo>
                <a:lnTo>
                  <a:pt x="191554" y="10490"/>
                </a:lnTo>
                <a:lnTo>
                  <a:pt x="162725" y="114"/>
                </a:lnTo>
                <a:lnTo>
                  <a:pt x="154965" y="0"/>
                </a:lnTo>
                <a:close/>
              </a:path>
              <a:path w="295909" h="323850">
                <a:moveTo>
                  <a:pt x="274632" y="249034"/>
                </a:moveTo>
                <a:lnTo>
                  <a:pt x="204927" y="249034"/>
                </a:lnTo>
                <a:lnTo>
                  <a:pt x="226491" y="313461"/>
                </a:lnTo>
                <a:lnTo>
                  <a:pt x="227152" y="315607"/>
                </a:lnTo>
                <a:lnTo>
                  <a:pt x="256222" y="323621"/>
                </a:lnTo>
                <a:lnTo>
                  <a:pt x="272745" y="323621"/>
                </a:lnTo>
                <a:lnTo>
                  <a:pt x="295830" y="315607"/>
                </a:lnTo>
                <a:lnTo>
                  <a:pt x="295764" y="314693"/>
                </a:lnTo>
                <a:lnTo>
                  <a:pt x="294881" y="308508"/>
                </a:lnTo>
                <a:lnTo>
                  <a:pt x="293649" y="303796"/>
                </a:lnTo>
                <a:lnTo>
                  <a:pt x="291655" y="297853"/>
                </a:lnTo>
                <a:lnTo>
                  <a:pt x="274632" y="249034"/>
                </a:lnTo>
                <a:close/>
              </a:path>
              <a:path w="295909" h="323850">
                <a:moveTo>
                  <a:pt x="209652" y="62687"/>
                </a:moveTo>
                <a:lnTo>
                  <a:pt x="144475" y="62687"/>
                </a:lnTo>
                <a:lnTo>
                  <a:pt x="189814" y="198970"/>
                </a:lnTo>
                <a:lnTo>
                  <a:pt x="257174" y="198970"/>
                </a:lnTo>
                <a:lnTo>
                  <a:pt x="209652" y="62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6372" y="2233693"/>
            <a:ext cx="91440" cy="136525"/>
          </a:xfrm>
          <a:custGeom>
            <a:avLst/>
            <a:gdLst/>
            <a:ahLst/>
            <a:cxnLst/>
            <a:rect l="l" t="t" r="r" b="b"/>
            <a:pathLst>
              <a:path w="91440" h="136525">
                <a:moveTo>
                  <a:pt x="45351" y="0"/>
                </a:moveTo>
                <a:lnTo>
                  <a:pt x="0" y="136283"/>
                </a:lnTo>
                <a:lnTo>
                  <a:pt x="90944" y="136283"/>
                </a:lnTo>
                <a:lnTo>
                  <a:pt x="45605" y="0"/>
                </a:lnTo>
                <a:lnTo>
                  <a:pt x="4535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7502" y="2171006"/>
            <a:ext cx="295910" cy="323850"/>
          </a:xfrm>
          <a:custGeom>
            <a:avLst/>
            <a:gdLst/>
            <a:ahLst/>
            <a:cxnLst/>
            <a:rect l="l" t="t" r="r" b="b"/>
            <a:pathLst>
              <a:path w="295909" h="323850">
                <a:moveTo>
                  <a:pt x="145211" y="0"/>
                </a:moveTo>
                <a:lnTo>
                  <a:pt x="154965" y="0"/>
                </a:lnTo>
                <a:lnTo>
                  <a:pt x="162725" y="114"/>
                </a:lnTo>
                <a:lnTo>
                  <a:pt x="168503" y="368"/>
                </a:lnTo>
                <a:lnTo>
                  <a:pt x="174282" y="609"/>
                </a:lnTo>
                <a:lnTo>
                  <a:pt x="192544" y="13627"/>
                </a:lnTo>
                <a:lnTo>
                  <a:pt x="291655" y="297853"/>
                </a:lnTo>
                <a:lnTo>
                  <a:pt x="293649" y="303796"/>
                </a:lnTo>
                <a:lnTo>
                  <a:pt x="294881" y="308508"/>
                </a:lnTo>
                <a:lnTo>
                  <a:pt x="295376" y="311975"/>
                </a:lnTo>
                <a:lnTo>
                  <a:pt x="295871" y="315442"/>
                </a:lnTo>
                <a:lnTo>
                  <a:pt x="295211" y="318046"/>
                </a:lnTo>
                <a:lnTo>
                  <a:pt x="293395" y="319773"/>
                </a:lnTo>
                <a:lnTo>
                  <a:pt x="291579" y="321513"/>
                </a:lnTo>
                <a:lnTo>
                  <a:pt x="288353" y="322592"/>
                </a:lnTo>
                <a:lnTo>
                  <a:pt x="283730" y="322999"/>
                </a:lnTo>
                <a:lnTo>
                  <a:pt x="279107" y="323418"/>
                </a:lnTo>
                <a:lnTo>
                  <a:pt x="272745" y="323621"/>
                </a:lnTo>
                <a:lnTo>
                  <a:pt x="264655" y="323621"/>
                </a:lnTo>
                <a:lnTo>
                  <a:pt x="256222" y="323621"/>
                </a:lnTo>
                <a:lnTo>
                  <a:pt x="228968" y="318668"/>
                </a:lnTo>
                <a:lnTo>
                  <a:pt x="227977" y="317347"/>
                </a:lnTo>
                <a:lnTo>
                  <a:pt x="227152" y="315607"/>
                </a:lnTo>
                <a:lnTo>
                  <a:pt x="226491" y="313461"/>
                </a:lnTo>
                <a:lnTo>
                  <a:pt x="204927" y="249034"/>
                </a:lnTo>
                <a:lnTo>
                  <a:pt x="84505" y="249034"/>
                </a:lnTo>
                <a:lnTo>
                  <a:pt x="64185" y="311721"/>
                </a:lnTo>
                <a:lnTo>
                  <a:pt x="63525" y="314032"/>
                </a:lnTo>
                <a:lnTo>
                  <a:pt x="62649" y="315975"/>
                </a:lnTo>
                <a:lnTo>
                  <a:pt x="61582" y="317550"/>
                </a:lnTo>
                <a:lnTo>
                  <a:pt x="60502" y="319112"/>
                </a:lnTo>
                <a:lnTo>
                  <a:pt x="58775" y="320357"/>
                </a:lnTo>
                <a:lnTo>
                  <a:pt x="56375" y="321259"/>
                </a:lnTo>
                <a:lnTo>
                  <a:pt x="53975" y="322173"/>
                </a:lnTo>
                <a:lnTo>
                  <a:pt x="50596" y="322795"/>
                </a:lnTo>
                <a:lnTo>
                  <a:pt x="46215" y="323126"/>
                </a:lnTo>
                <a:lnTo>
                  <a:pt x="41833" y="323456"/>
                </a:lnTo>
                <a:lnTo>
                  <a:pt x="36093" y="323621"/>
                </a:lnTo>
                <a:lnTo>
                  <a:pt x="28994" y="323621"/>
                </a:lnTo>
                <a:lnTo>
                  <a:pt x="21399" y="323621"/>
                </a:lnTo>
                <a:lnTo>
                  <a:pt x="15443" y="323367"/>
                </a:lnTo>
                <a:lnTo>
                  <a:pt x="11150" y="322872"/>
                </a:lnTo>
                <a:lnTo>
                  <a:pt x="6858" y="322376"/>
                </a:lnTo>
                <a:lnTo>
                  <a:pt x="3886" y="321182"/>
                </a:lnTo>
                <a:lnTo>
                  <a:pt x="2235" y="319277"/>
                </a:lnTo>
                <a:lnTo>
                  <a:pt x="584" y="317385"/>
                </a:lnTo>
                <a:lnTo>
                  <a:pt x="0" y="314693"/>
                </a:lnTo>
                <a:lnTo>
                  <a:pt x="495" y="311226"/>
                </a:lnTo>
                <a:lnTo>
                  <a:pt x="990" y="307759"/>
                </a:lnTo>
                <a:lnTo>
                  <a:pt x="103085" y="12877"/>
                </a:lnTo>
                <a:lnTo>
                  <a:pt x="106553" y="6070"/>
                </a:lnTo>
                <a:lnTo>
                  <a:pt x="107873" y="4330"/>
                </a:lnTo>
                <a:lnTo>
                  <a:pt x="124891" y="368"/>
                </a:lnTo>
                <a:lnTo>
                  <a:pt x="130009" y="114"/>
                </a:lnTo>
                <a:lnTo>
                  <a:pt x="136791" y="0"/>
                </a:lnTo>
                <a:lnTo>
                  <a:pt x="145211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4301" y="2846654"/>
            <a:ext cx="451484" cy="658495"/>
          </a:xfrm>
          <a:custGeom>
            <a:avLst/>
            <a:gdLst/>
            <a:ahLst/>
            <a:cxnLst/>
            <a:rect l="l" t="t" r="r" b="b"/>
            <a:pathLst>
              <a:path w="451484" h="658495">
                <a:moveTo>
                  <a:pt x="0" y="0"/>
                </a:moveTo>
                <a:lnTo>
                  <a:pt x="451154" y="0"/>
                </a:lnTo>
                <a:lnTo>
                  <a:pt x="451154" y="658393"/>
                </a:lnTo>
                <a:lnTo>
                  <a:pt x="0" y="6583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4963" y="3049523"/>
            <a:ext cx="262127" cy="350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2290" y="3047208"/>
            <a:ext cx="232410" cy="320675"/>
          </a:xfrm>
          <a:custGeom>
            <a:avLst/>
            <a:gdLst/>
            <a:ahLst/>
            <a:cxnLst/>
            <a:rect l="l" t="t" r="r" b="b"/>
            <a:pathLst>
              <a:path w="232409" h="320675">
                <a:moveTo>
                  <a:pt x="99860" y="0"/>
                </a:moveTo>
                <a:lnTo>
                  <a:pt x="13881" y="0"/>
                </a:lnTo>
                <a:lnTo>
                  <a:pt x="9296" y="1612"/>
                </a:lnTo>
                <a:lnTo>
                  <a:pt x="1854" y="8051"/>
                </a:lnTo>
                <a:lnTo>
                  <a:pt x="0" y="13296"/>
                </a:lnTo>
                <a:lnTo>
                  <a:pt x="0" y="307352"/>
                </a:lnTo>
                <a:lnTo>
                  <a:pt x="1854" y="312597"/>
                </a:lnTo>
                <a:lnTo>
                  <a:pt x="9296" y="319036"/>
                </a:lnTo>
                <a:lnTo>
                  <a:pt x="13881" y="320649"/>
                </a:lnTo>
                <a:lnTo>
                  <a:pt x="104571" y="320649"/>
                </a:lnTo>
                <a:lnTo>
                  <a:pt x="147387" y="316957"/>
                </a:lnTo>
                <a:lnTo>
                  <a:pt x="188737" y="302017"/>
                </a:lnTo>
                <a:lnTo>
                  <a:pt x="218393" y="274482"/>
                </a:lnTo>
                <a:lnTo>
                  <a:pt x="220531" y="270840"/>
                </a:lnTo>
                <a:lnTo>
                  <a:pt x="63931" y="270840"/>
                </a:lnTo>
                <a:lnTo>
                  <a:pt x="63931" y="179654"/>
                </a:lnTo>
                <a:lnTo>
                  <a:pt x="219378" y="179654"/>
                </a:lnTo>
                <a:lnTo>
                  <a:pt x="217779" y="177201"/>
                </a:lnTo>
                <a:lnTo>
                  <a:pt x="187761" y="153245"/>
                </a:lnTo>
                <a:lnTo>
                  <a:pt x="168503" y="147434"/>
                </a:lnTo>
                <a:lnTo>
                  <a:pt x="175602" y="144792"/>
                </a:lnTo>
                <a:lnTo>
                  <a:pt x="181927" y="141325"/>
                </a:lnTo>
                <a:lnTo>
                  <a:pt x="192989" y="132740"/>
                </a:lnTo>
                <a:lnTo>
                  <a:pt x="193612" y="132080"/>
                </a:lnTo>
                <a:lnTo>
                  <a:pt x="63931" y="132080"/>
                </a:lnTo>
                <a:lnTo>
                  <a:pt x="63931" y="48818"/>
                </a:lnTo>
                <a:lnTo>
                  <a:pt x="207081" y="48818"/>
                </a:lnTo>
                <a:lnTo>
                  <a:pt x="205676" y="45351"/>
                </a:lnTo>
                <a:lnTo>
                  <a:pt x="176835" y="15248"/>
                </a:lnTo>
                <a:lnTo>
                  <a:pt x="139009" y="2786"/>
                </a:lnTo>
                <a:lnTo>
                  <a:pt x="114040" y="309"/>
                </a:lnTo>
                <a:lnTo>
                  <a:pt x="99860" y="0"/>
                </a:lnTo>
                <a:close/>
              </a:path>
              <a:path w="232409" h="320675">
                <a:moveTo>
                  <a:pt x="219378" y="179654"/>
                </a:moveTo>
                <a:lnTo>
                  <a:pt x="102590" y="179654"/>
                </a:lnTo>
                <a:lnTo>
                  <a:pt x="111089" y="179856"/>
                </a:lnTo>
                <a:lnTo>
                  <a:pt x="118754" y="180462"/>
                </a:lnTo>
                <a:lnTo>
                  <a:pt x="154711" y="196011"/>
                </a:lnTo>
                <a:lnTo>
                  <a:pt x="164541" y="219303"/>
                </a:lnTo>
                <a:lnTo>
                  <a:pt x="164541" y="233845"/>
                </a:lnTo>
                <a:lnTo>
                  <a:pt x="140131" y="266090"/>
                </a:lnTo>
                <a:lnTo>
                  <a:pt x="120103" y="270840"/>
                </a:lnTo>
                <a:lnTo>
                  <a:pt x="220531" y="270840"/>
                </a:lnTo>
                <a:lnTo>
                  <a:pt x="231888" y="232854"/>
                </a:lnTo>
                <a:lnTo>
                  <a:pt x="232181" y="224510"/>
                </a:lnTo>
                <a:lnTo>
                  <a:pt x="231871" y="216531"/>
                </a:lnTo>
                <a:lnTo>
                  <a:pt x="221378" y="182721"/>
                </a:lnTo>
                <a:lnTo>
                  <a:pt x="219378" y="179654"/>
                </a:lnTo>
                <a:close/>
              </a:path>
              <a:path w="232409" h="320675">
                <a:moveTo>
                  <a:pt x="207081" y="48818"/>
                </a:moveTo>
                <a:lnTo>
                  <a:pt x="106972" y="48818"/>
                </a:lnTo>
                <a:lnTo>
                  <a:pt x="115023" y="49720"/>
                </a:lnTo>
                <a:lnTo>
                  <a:pt x="127087" y="53371"/>
                </a:lnTo>
                <a:lnTo>
                  <a:pt x="147929" y="83007"/>
                </a:lnTo>
                <a:lnTo>
                  <a:pt x="147929" y="95237"/>
                </a:lnTo>
                <a:lnTo>
                  <a:pt x="117297" y="130962"/>
                </a:lnTo>
                <a:lnTo>
                  <a:pt x="109778" y="132080"/>
                </a:lnTo>
                <a:lnTo>
                  <a:pt x="193612" y="132080"/>
                </a:lnTo>
                <a:lnTo>
                  <a:pt x="212115" y="96596"/>
                </a:lnTo>
                <a:lnTo>
                  <a:pt x="213106" y="89293"/>
                </a:lnTo>
                <a:lnTo>
                  <a:pt x="213106" y="81521"/>
                </a:lnTo>
                <a:lnTo>
                  <a:pt x="212641" y="71458"/>
                </a:lnTo>
                <a:lnTo>
                  <a:pt x="211248" y="62074"/>
                </a:lnTo>
                <a:lnTo>
                  <a:pt x="208924" y="53365"/>
                </a:lnTo>
                <a:lnTo>
                  <a:pt x="207081" y="48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1650" y="3091455"/>
            <a:ext cx="93141" cy="92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1650" y="3222290"/>
            <a:ext cx="109753" cy="100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2290" y="3047208"/>
            <a:ext cx="232410" cy="320675"/>
          </a:xfrm>
          <a:custGeom>
            <a:avLst/>
            <a:gdLst/>
            <a:ahLst/>
            <a:cxnLst/>
            <a:rect l="l" t="t" r="r" b="b"/>
            <a:pathLst>
              <a:path w="232409" h="320675">
                <a:moveTo>
                  <a:pt x="19329" y="0"/>
                </a:moveTo>
                <a:lnTo>
                  <a:pt x="99860" y="0"/>
                </a:lnTo>
                <a:lnTo>
                  <a:pt x="114040" y="309"/>
                </a:lnTo>
                <a:lnTo>
                  <a:pt x="159614" y="7748"/>
                </a:lnTo>
                <a:lnTo>
                  <a:pt x="196596" y="31318"/>
                </a:lnTo>
                <a:lnTo>
                  <a:pt x="212641" y="71458"/>
                </a:lnTo>
                <a:lnTo>
                  <a:pt x="213106" y="81521"/>
                </a:lnTo>
                <a:lnTo>
                  <a:pt x="213106" y="89293"/>
                </a:lnTo>
                <a:lnTo>
                  <a:pt x="201460" y="122161"/>
                </a:lnTo>
                <a:lnTo>
                  <a:pt x="197662" y="127787"/>
                </a:lnTo>
                <a:lnTo>
                  <a:pt x="168503" y="147434"/>
                </a:lnTo>
                <a:lnTo>
                  <a:pt x="175184" y="148911"/>
                </a:lnTo>
                <a:lnTo>
                  <a:pt x="209265" y="167427"/>
                </a:lnTo>
                <a:lnTo>
                  <a:pt x="229395" y="201786"/>
                </a:lnTo>
                <a:lnTo>
                  <a:pt x="232181" y="224510"/>
                </a:lnTo>
                <a:lnTo>
                  <a:pt x="231888" y="232854"/>
                </a:lnTo>
                <a:lnTo>
                  <a:pt x="218393" y="274482"/>
                </a:lnTo>
                <a:lnTo>
                  <a:pt x="188737" y="302017"/>
                </a:lnTo>
                <a:lnTo>
                  <a:pt x="147387" y="316957"/>
                </a:lnTo>
                <a:lnTo>
                  <a:pt x="104571" y="320649"/>
                </a:lnTo>
                <a:lnTo>
                  <a:pt x="19329" y="320649"/>
                </a:lnTo>
                <a:lnTo>
                  <a:pt x="13881" y="320649"/>
                </a:lnTo>
                <a:lnTo>
                  <a:pt x="9296" y="319036"/>
                </a:lnTo>
                <a:lnTo>
                  <a:pt x="5575" y="315823"/>
                </a:lnTo>
                <a:lnTo>
                  <a:pt x="1854" y="312597"/>
                </a:lnTo>
                <a:lnTo>
                  <a:pt x="0" y="307352"/>
                </a:lnTo>
                <a:lnTo>
                  <a:pt x="0" y="300088"/>
                </a:lnTo>
                <a:lnTo>
                  <a:pt x="0" y="20561"/>
                </a:lnTo>
                <a:lnTo>
                  <a:pt x="0" y="13296"/>
                </a:lnTo>
                <a:lnTo>
                  <a:pt x="1854" y="8051"/>
                </a:lnTo>
                <a:lnTo>
                  <a:pt x="5575" y="4826"/>
                </a:lnTo>
                <a:lnTo>
                  <a:pt x="9296" y="1612"/>
                </a:lnTo>
                <a:lnTo>
                  <a:pt x="13881" y="0"/>
                </a:lnTo>
                <a:lnTo>
                  <a:pt x="1932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9983" y="3794137"/>
            <a:ext cx="436245" cy="658495"/>
          </a:xfrm>
          <a:custGeom>
            <a:avLst/>
            <a:gdLst/>
            <a:ahLst/>
            <a:cxnLst/>
            <a:rect l="l" t="t" r="r" b="b"/>
            <a:pathLst>
              <a:path w="436244" h="658495">
                <a:moveTo>
                  <a:pt x="0" y="0"/>
                </a:moveTo>
                <a:lnTo>
                  <a:pt x="436079" y="0"/>
                </a:lnTo>
                <a:lnTo>
                  <a:pt x="436079" y="658393"/>
                </a:lnTo>
                <a:lnTo>
                  <a:pt x="0" y="6583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5152" y="3991355"/>
            <a:ext cx="268223" cy="361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3771" y="3989490"/>
            <a:ext cx="237490" cy="331470"/>
          </a:xfrm>
          <a:custGeom>
            <a:avLst/>
            <a:gdLst/>
            <a:ahLst/>
            <a:cxnLst/>
            <a:rect l="l" t="t" r="r" b="b"/>
            <a:pathLst>
              <a:path w="237490" h="331470">
                <a:moveTo>
                  <a:pt x="148678" y="0"/>
                </a:moveTo>
                <a:lnTo>
                  <a:pt x="102378" y="6273"/>
                </a:lnTo>
                <a:lnTo>
                  <a:pt x="62911" y="24903"/>
                </a:lnTo>
                <a:lnTo>
                  <a:pt x="32134" y="55276"/>
                </a:lnTo>
                <a:lnTo>
                  <a:pt x="10896" y="97142"/>
                </a:lnTo>
                <a:lnTo>
                  <a:pt x="681" y="149873"/>
                </a:lnTo>
                <a:lnTo>
                  <a:pt x="0" y="169748"/>
                </a:lnTo>
                <a:lnTo>
                  <a:pt x="619" y="189198"/>
                </a:lnTo>
                <a:lnTo>
                  <a:pt x="9906" y="240118"/>
                </a:lnTo>
                <a:lnTo>
                  <a:pt x="29658" y="279814"/>
                </a:lnTo>
                <a:lnTo>
                  <a:pt x="58977" y="308230"/>
                </a:lnTo>
                <a:lnTo>
                  <a:pt x="97163" y="325346"/>
                </a:lnTo>
                <a:lnTo>
                  <a:pt x="142976" y="331063"/>
                </a:lnTo>
                <a:lnTo>
                  <a:pt x="151258" y="330892"/>
                </a:lnTo>
                <a:lnTo>
                  <a:pt x="194260" y="323475"/>
                </a:lnTo>
                <a:lnTo>
                  <a:pt x="231521" y="303758"/>
                </a:lnTo>
                <a:lnTo>
                  <a:pt x="237147" y="281419"/>
                </a:lnTo>
                <a:lnTo>
                  <a:pt x="237147" y="275805"/>
                </a:lnTo>
                <a:lnTo>
                  <a:pt x="153136" y="275805"/>
                </a:lnTo>
                <a:lnTo>
                  <a:pt x="143840" y="275394"/>
                </a:lnTo>
                <a:lnTo>
                  <a:pt x="104695" y="260962"/>
                </a:lnTo>
                <a:lnTo>
                  <a:pt x="79422" y="225101"/>
                </a:lnTo>
                <a:lnTo>
                  <a:pt x="70735" y="179922"/>
                </a:lnTo>
                <a:lnTo>
                  <a:pt x="70370" y="166268"/>
                </a:lnTo>
                <a:lnTo>
                  <a:pt x="70711" y="153712"/>
                </a:lnTo>
                <a:lnTo>
                  <a:pt x="78872" y="110032"/>
                </a:lnTo>
                <a:lnTo>
                  <a:pt x="103457" y="72047"/>
                </a:lnTo>
                <a:lnTo>
                  <a:pt x="142122" y="55250"/>
                </a:lnTo>
                <a:lnTo>
                  <a:pt x="151409" y="54762"/>
                </a:lnTo>
                <a:lnTo>
                  <a:pt x="236156" y="54762"/>
                </a:lnTo>
                <a:lnTo>
                  <a:pt x="236029" y="47002"/>
                </a:lnTo>
                <a:lnTo>
                  <a:pt x="210705" y="13220"/>
                </a:lnTo>
                <a:lnTo>
                  <a:pt x="168192" y="1259"/>
                </a:lnTo>
                <a:lnTo>
                  <a:pt x="155305" y="140"/>
                </a:lnTo>
                <a:lnTo>
                  <a:pt x="148678" y="0"/>
                </a:lnTo>
                <a:close/>
              </a:path>
              <a:path w="237490" h="331470">
                <a:moveTo>
                  <a:pt x="230365" y="249783"/>
                </a:moveTo>
                <a:lnTo>
                  <a:pt x="226568" y="249783"/>
                </a:lnTo>
                <a:lnTo>
                  <a:pt x="223558" y="251104"/>
                </a:lnTo>
                <a:lnTo>
                  <a:pt x="215785" y="256387"/>
                </a:lnTo>
                <a:lnTo>
                  <a:pt x="210832" y="259359"/>
                </a:lnTo>
                <a:lnTo>
                  <a:pt x="169310" y="274780"/>
                </a:lnTo>
                <a:lnTo>
                  <a:pt x="153136" y="275805"/>
                </a:lnTo>
                <a:lnTo>
                  <a:pt x="237147" y="275805"/>
                </a:lnTo>
                <a:lnTo>
                  <a:pt x="231686" y="250113"/>
                </a:lnTo>
                <a:lnTo>
                  <a:pt x="230365" y="249783"/>
                </a:lnTo>
                <a:close/>
              </a:path>
              <a:path w="237490" h="331470">
                <a:moveTo>
                  <a:pt x="236156" y="54762"/>
                </a:moveTo>
                <a:lnTo>
                  <a:pt x="151409" y="54762"/>
                </a:lnTo>
                <a:lnTo>
                  <a:pt x="159776" y="55033"/>
                </a:lnTo>
                <a:lnTo>
                  <a:pt x="167543" y="55848"/>
                </a:lnTo>
                <a:lnTo>
                  <a:pt x="208851" y="72313"/>
                </a:lnTo>
                <a:lnTo>
                  <a:pt x="221361" y="81318"/>
                </a:lnTo>
                <a:lnTo>
                  <a:pt x="224510" y="82765"/>
                </a:lnTo>
                <a:lnTo>
                  <a:pt x="228473" y="82765"/>
                </a:lnTo>
                <a:lnTo>
                  <a:pt x="229793" y="82270"/>
                </a:lnTo>
                <a:lnTo>
                  <a:pt x="236096" y="61988"/>
                </a:lnTo>
                <a:lnTo>
                  <a:pt x="236156" y="54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3771" y="3989490"/>
            <a:ext cx="237490" cy="331470"/>
          </a:xfrm>
          <a:custGeom>
            <a:avLst/>
            <a:gdLst/>
            <a:ahLst/>
            <a:cxnLst/>
            <a:rect l="l" t="t" r="r" b="b"/>
            <a:pathLst>
              <a:path w="237490" h="331470">
                <a:moveTo>
                  <a:pt x="148678" y="0"/>
                </a:moveTo>
                <a:lnTo>
                  <a:pt x="190347" y="5664"/>
                </a:lnTo>
                <a:lnTo>
                  <a:pt x="225869" y="22174"/>
                </a:lnTo>
                <a:lnTo>
                  <a:pt x="232676" y="29984"/>
                </a:lnTo>
                <a:lnTo>
                  <a:pt x="233514" y="31470"/>
                </a:lnTo>
                <a:lnTo>
                  <a:pt x="234175" y="33375"/>
                </a:lnTo>
                <a:lnTo>
                  <a:pt x="234670" y="35687"/>
                </a:lnTo>
                <a:lnTo>
                  <a:pt x="235165" y="37998"/>
                </a:lnTo>
                <a:lnTo>
                  <a:pt x="235534" y="40716"/>
                </a:lnTo>
                <a:lnTo>
                  <a:pt x="235775" y="43865"/>
                </a:lnTo>
                <a:lnTo>
                  <a:pt x="236029" y="47002"/>
                </a:lnTo>
                <a:lnTo>
                  <a:pt x="236156" y="50876"/>
                </a:lnTo>
                <a:lnTo>
                  <a:pt x="236156" y="55511"/>
                </a:lnTo>
                <a:lnTo>
                  <a:pt x="236156" y="60464"/>
                </a:lnTo>
                <a:lnTo>
                  <a:pt x="235991" y="64681"/>
                </a:lnTo>
                <a:lnTo>
                  <a:pt x="235661" y="68148"/>
                </a:lnTo>
                <a:lnTo>
                  <a:pt x="235331" y="71615"/>
                </a:lnTo>
                <a:lnTo>
                  <a:pt x="234746" y="74422"/>
                </a:lnTo>
                <a:lnTo>
                  <a:pt x="233921" y="76568"/>
                </a:lnTo>
                <a:lnTo>
                  <a:pt x="233095" y="78714"/>
                </a:lnTo>
                <a:lnTo>
                  <a:pt x="232105" y="80289"/>
                </a:lnTo>
                <a:lnTo>
                  <a:pt x="230949" y="81280"/>
                </a:lnTo>
                <a:lnTo>
                  <a:pt x="229793" y="82270"/>
                </a:lnTo>
                <a:lnTo>
                  <a:pt x="228473" y="82765"/>
                </a:lnTo>
                <a:lnTo>
                  <a:pt x="226987" y="82765"/>
                </a:lnTo>
                <a:lnTo>
                  <a:pt x="224510" y="82765"/>
                </a:lnTo>
                <a:lnTo>
                  <a:pt x="221361" y="81318"/>
                </a:lnTo>
                <a:lnTo>
                  <a:pt x="217563" y="78422"/>
                </a:lnTo>
                <a:lnTo>
                  <a:pt x="213766" y="75539"/>
                </a:lnTo>
                <a:lnTo>
                  <a:pt x="208851" y="72313"/>
                </a:lnTo>
                <a:lnTo>
                  <a:pt x="202819" y="68770"/>
                </a:lnTo>
                <a:lnTo>
                  <a:pt x="196799" y="65214"/>
                </a:lnTo>
                <a:lnTo>
                  <a:pt x="159776" y="55033"/>
                </a:lnTo>
                <a:lnTo>
                  <a:pt x="151409" y="54762"/>
                </a:lnTo>
                <a:lnTo>
                  <a:pt x="142122" y="55250"/>
                </a:lnTo>
                <a:lnTo>
                  <a:pt x="103457" y="72047"/>
                </a:lnTo>
                <a:lnTo>
                  <a:pt x="78872" y="110032"/>
                </a:lnTo>
                <a:lnTo>
                  <a:pt x="70711" y="153712"/>
                </a:lnTo>
                <a:lnTo>
                  <a:pt x="70370" y="166268"/>
                </a:lnTo>
                <a:lnTo>
                  <a:pt x="70735" y="179922"/>
                </a:lnTo>
                <a:lnTo>
                  <a:pt x="79422" y="225101"/>
                </a:lnTo>
                <a:lnTo>
                  <a:pt x="104695" y="260962"/>
                </a:lnTo>
                <a:lnTo>
                  <a:pt x="143840" y="275394"/>
                </a:lnTo>
                <a:lnTo>
                  <a:pt x="153136" y="275805"/>
                </a:lnTo>
                <a:lnTo>
                  <a:pt x="161518" y="275549"/>
                </a:lnTo>
                <a:lnTo>
                  <a:pt x="198780" y="265976"/>
                </a:lnTo>
                <a:lnTo>
                  <a:pt x="204800" y="262661"/>
                </a:lnTo>
                <a:lnTo>
                  <a:pt x="210832" y="259359"/>
                </a:lnTo>
                <a:lnTo>
                  <a:pt x="215785" y="256387"/>
                </a:lnTo>
                <a:lnTo>
                  <a:pt x="219671" y="253746"/>
                </a:lnTo>
                <a:lnTo>
                  <a:pt x="223558" y="251104"/>
                </a:lnTo>
                <a:lnTo>
                  <a:pt x="226568" y="249783"/>
                </a:lnTo>
                <a:lnTo>
                  <a:pt x="228714" y="249783"/>
                </a:lnTo>
                <a:lnTo>
                  <a:pt x="230365" y="249783"/>
                </a:lnTo>
                <a:lnTo>
                  <a:pt x="231686" y="250113"/>
                </a:lnTo>
                <a:lnTo>
                  <a:pt x="232676" y="250774"/>
                </a:lnTo>
                <a:lnTo>
                  <a:pt x="233680" y="251434"/>
                </a:lnTo>
                <a:lnTo>
                  <a:pt x="234505" y="252755"/>
                </a:lnTo>
                <a:lnTo>
                  <a:pt x="235165" y="254736"/>
                </a:lnTo>
                <a:lnTo>
                  <a:pt x="235826" y="256717"/>
                </a:lnTo>
                <a:lnTo>
                  <a:pt x="236321" y="259486"/>
                </a:lnTo>
                <a:lnTo>
                  <a:pt x="236651" y="263042"/>
                </a:lnTo>
                <a:lnTo>
                  <a:pt x="236982" y="266585"/>
                </a:lnTo>
                <a:lnTo>
                  <a:pt x="237147" y="271335"/>
                </a:lnTo>
                <a:lnTo>
                  <a:pt x="237147" y="277291"/>
                </a:lnTo>
                <a:lnTo>
                  <a:pt x="237147" y="281419"/>
                </a:lnTo>
                <a:lnTo>
                  <a:pt x="237020" y="284924"/>
                </a:lnTo>
                <a:lnTo>
                  <a:pt x="236766" y="287820"/>
                </a:lnTo>
                <a:lnTo>
                  <a:pt x="236524" y="290715"/>
                </a:lnTo>
                <a:lnTo>
                  <a:pt x="236156" y="293192"/>
                </a:lnTo>
                <a:lnTo>
                  <a:pt x="235661" y="295249"/>
                </a:lnTo>
                <a:lnTo>
                  <a:pt x="235165" y="297319"/>
                </a:lnTo>
                <a:lnTo>
                  <a:pt x="200101" y="321513"/>
                </a:lnTo>
                <a:lnTo>
                  <a:pt x="159243" y="330379"/>
                </a:lnTo>
                <a:lnTo>
                  <a:pt x="142976" y="331063"/>
                </a:lnTo>
                <a:lnTo>
                  <a:pt x="126900" y="330428"/>
                </a:lnTo>
                <a:lnTo>
                  <a:pt x="83502" y="320903"/>
                </a:lnTo>
                <a:lnTo>
                  <a:pt x="48196" y="300013"/>
                </a:lnTo>
                <a:lnTo>
                  <a:pt x="21993" y="267838"/>
                </a:lnTo>
                <a:lnTo>
                  <a:pt x="5572" y="224383"/>
                </a:lnTo>
                <a:lnTo>
                  <a:pt x="0" y="169748"/>
                </a:lnTo>
                <a:lnTo>
                  <a:pt x="681" y="149873"/>
                </a:lnTo>
                <a:lnTo>
                  <a:pt x="10896" y="97142"/>
                </a:lnTo>
                <a:lnTo>
                  <a:pt x="32134" y="55276"/>
                </a:lnTo>
                <a:lnTo>
                  <a:pt x="62911" y="24903"/>
                </a:lnTo>
                <a:lnTo>
                  <a:pt x="102378" y="6273"/>
                </a:lnTo>
                <a:lnTo>
                  <a:pt x="132548" y="697"/>
                </a:lnTo>
                <a:lnTo>
                  <a:pt x="14867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2908" y="2153399"/>
            <a:ext cx="3157220" cy="42989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Behandeling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ondersteuning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aan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het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onderwijs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31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Onderwijstijd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((V)SO)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2908" y="3937012"/>
            <a:ext cx="2830830" cy="42989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Gesloten instelling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residentiele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leerlingen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2159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noodzakelijke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behandeling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6761" y="1968440"/>
            <a:ext cx="459105" cy="661670"/>
          </a:xfrm>
          <a:custGeom>
            <a:avLst/>
            <a:gdLst/>
            <a:ahLst/>
            <a:cxnLst/>
            <a:rect l="l" t="t" r="r" b="b"/>
            <a:pathLst>
              <a:path w="459105" h="661669">
                <a:moveTo>
                  <a:pt x="0" y="0"/>
                </a:moveTo>
                <a:lnTo>
                  <a:pt x="458685" y="661492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9982" y="2002445"/>
            <a:ext cx="450850" cy="631825"/>
          </a:xfrm>
          <a:custGeom>
            <a:avLst/>
            <a:gdLst/>
            <a:ahLst/>
            <a:cxnLst/>
            <a:rect l="l" t="t" r="r" b="b"/>
            <a:pathLst>
              <a:path w="450850" h="631825">
                <a:moveTo>
                  <a:pt x="0" y="631367"/>
                </a:moveTo>
                <a:lnTo>
                  <a:pt x="450329" y="0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4302" y="2871104"/>
            <a:ext cx="446405" cy="623570"/>
          </a:xfrm>
          <a:custGeom>
            <a:avLst/>
            <a:gdLst/>
            <a:ahLst/>
            <a:cxnLst/>
            <a:rect l="l" t="t" r="r" b="b"/>
            <a:pathLst>
              <a:path w="446405" h="623570">
                <a:moveTo>
                  <a:pt x="0" y="0"/>
                </a:moveTo>
                <a:lnTo>
                  <a:pt x="446011" y="623506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4302" y="2850141"/>
            <a:ext cx="446405" cy="656590"/>
          </a:xfrm>
          <a:custGeom>
            <a:avLst/>
            <a:gdLst/>
            <a:ahLst/>
            <a:cxnLst/>
            <a:rect l="l" t="t" r="r" b="b"/>
            <a:pathLst>
              <a:path w="446405" h="656589">
                <a:moveTo>
                  <a:pt x="0" y="656158"/>
                </a:moveTo>
                <a:lnTo>
                  <a:pt x="446011" y="0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2154" y="3782446"/>
            <a:ext cx="444500" cy="681355"/>
          </a:xfrm>
          <a:custGeom>
            <a:avLst/>
            <a:gdLst/>
            <a:ahLst/>
            <a:cxnLst/>
            <a:rect l="l" t="t" r="r" b="b"/>
            <a:pathLst>
              <a:path w="444500" h="681354">
                <a:moveTo>
                  <a:pt x="0" y="0"/>
                </a:moveTo>
                <a:lnTo>
                  <a:pt x="443903" y="680796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4302" y="3797006"/>
            <a:ext cx="424180" cy="666750"/>
          </a:xfrm>
          <a:custGeom>
            <a:avLst/>
            <a:gdLst/>
            <a:ahLst/>
            <a:cxnLst/>
            <a:rect l="l" t="t" r="r" b="b"/>
            <a:pathLst>
              <a:path w="424180" h="666750">
                <a:moveTo>
                  <a:pt x="0" y="666229"/>
                </a:moveTo>
                <a:lnTo>
                  <a:pt x="423926" y="0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39722" y="4690274"/>
            <a:ext cx="615950" cy="658495"/>
          </a:xfrm>
          <a:custGeom>
            <a:avLst/>
            <a:gdLst/>
            <a:ahLst/>
            <a:cxnLst/>
            <a:rect l="l" t="t" r="r" b="b"/>
            <a:pathLst>
              <a:path w="615950" h="658495">
                <a:moveTo>
                  <a:pt x="0" y="0"/>
                </a:moveTo>
                <a:lnTo>
                  <a:pt x="615480" y="0"/>
                </a:lnTo>
                <a:lnTo>
                  <a:pt x="615480" y="658393"/>
                </a:lnTo>
                <a:lnTo>
                  <a:pt x="0" y="6583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23872" y="4892040"/>
            <a:ext cx="295655" cy="3520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21366" y="4890830"/>
            <a:ext cx="266700" cy="320675"/>
          </a:xfrm>
          <a:custGeom>
            <a:avLst/>
            <a:gdLst/>
            <a:ahLst/>
            <a:cxnLst/>
            <a:rect l="l" t="t" r="r" b="b"/>
            <a:pathLst>
              <a:path w="266700" h="320675">
                <a:moveTo>
                  <a:pt x="101599" y="0"/>
                </a:moveTo>
                <a:lnTo>
                  <a:pt x="13881" y="0"/>
                </a:lnTo>
                <a:lnTo>
                  <a:pt x="9296" y="1600"/>
                </a:lnTo>
                <a:lnTo>
                  <a:pt x="1854" y="8051"/>
                </a:lnTo>
                <a:lnTo>
                  <a:pt x="0" y="13296"/>
                </a:lnTo>
                <a:lnTo>
                  <a:pt x="0" y="307352"/>
                </a:lnTo>
                <a:lnTo>
                  <a:pt x="1854" y="312597"/>
                </a:lnTo>
                <a:lnTo>
                  <a:pt x="9296" y="319036"/>
                </a:lnTo>
                <a:lnTo>
                  <a:pt x="13881" y="320649"/>
                </a:lnTo>
                <a:lnTo>
                  <a:pt x="95897" y="320649"/>
                </a:lnTo>
                <a:lnTo>
                  <a:pt x="135575" y="318325"/>
                </a:lnTo>
                <a:lnTo>
                  <a:pt x="184214" y="306047"/>
                </a:lnTo>
                <a:lnTo>
                  <a:pt x="221780" y="282232"/>
                </a:lnTo>
                <a:lnTo>
                  <a:pt x="233779" y="269100"/>
                </a:lnTo>
                <a:lnTo>
                  <a:pt x="64922" y="269100"/>
                </a:lnTo>
                <a:lnTo>
                  <a:pt x="64922" y="51041"/>
                </a:lnTo>
                <a:lnTo>
                  <a:pt x="234848" y="51041"/>
                </a:lnTo>
                <a:lnTo>
                  <a:pt x="234235" y="50193"/>
                </a:lnTo>
                <a:lnTo>
                  <a:pt x="201829" y="22483"/>
                </a:lnTo>
                <a:lnTo>
                  <a:pt x="158580" y="5641"/>
                </a:lnTo>
                <a:lnTo>
                  <a:pt x="122219" y="626"/>
                </a:lnTo>
                <a:lnTo>
                  <a:pt x="101599" y="0"/>
                </a:lnTo>
                <a:close/>
              </a:path>
              <a:path w="266700" h="320675">
                <a:moveTo>
                  <a:pt x="234848" y="51041"/>
                </a:moveTo>
                <a:lnTo>
                  <a:pt x="97878" y="51041"/>
                </a:lnTo>
                <a:lnTo>
                  <a:pt x="112151" y="51543"/>
                </a:lnTo>
                <a:lnTo>
                  <a:pt x="124985" y="53052"/>
                </a:lnTo>
                <a:lnTo>
                  <a:pt x="163114" y="68726"/>
                </a:lnTo>
                <a:lnTo>
                  <a:pt x="190587" y="106002"/>
                </a:lnTo>
                <a:lnTo>
                  <a:pt x="198650" y="146649"/>
                </a:lnTo>
                <a:lnTo>
                  <a:pt x="198983" y="157848"/>
                </a:lnTo>
                <a:lnTo>
                  <a:pt x="198602" y="171285"/>
                </a:lnTo>
                <a:lnTo>
                  <a:pt x="189488" y="216390"/>
                </a:lnTo>
                <a:lnTo>
                  <a:pt x="160789" y="253461"/>
                </a:lnTo>
                <a:lnTo>
                  <a:pt x="123528" y="267366"/>
                </a:lnTo>
                <a:lnTo>
                  <a:pt x="98869" y="269100"/>
                </a:lnTo>
                <a:lnTo>
                  <a:pt x="233779" y="269100"/>
                </a:lnTo>
                <a:lnTo>
                  <a:pt x="254863" y="231063"/>
                </a:lnTo>
                <a:lnTo>
                  <a:pt x="265663" y="176867"/>
                </a:lnTo>
                <a:lnTo>
                  <a:pt x="266382" y="155613"/>
                </a:lnTo>
                <a:lnTo>
                  <a:pt x="265715" y="137106"/>
                </a:lnTo>
                <a:lnTo>
                  <a:pt x="255727" y="88455"/>
                </a:lnTo>
                <a:lnTo>
                  <a:pt x="242623" y="61785"/>
                </a:lnTo>
                <a:lnTo>
                  <a:pt x="234848" y="51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81716" y="4937300"/>
            <a:ext cx="143205" cy="227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21366" y="4890830"/>
            <a:ext cx="266700" cy="320675"/>
          </a:xfrm>
          <a:custGeom>
            <a:avLst/>
            <a:gdLst/>
            <a:ahLst/>
            <a:cxnLst/>
            <a:rect l="l" t="t" r="r" b="b"/>
            <a:pathLst>
              <a:path w="266700" h="320675">
                <a:moveTo>
                  <a:pt x="19329" y="0"/>
                </a:moveTo>
                <a:lnTo>
                  <a:pt x="101599" y="0"/>
                </a:lnTo>
                <a:lnTo>
                  <a:pt x="122219" y="626"/>
                </a:lnTo>
                <a:lnTo>
                  <a:pt x="174320" y="10033"/>
                </a:lnTo>
                <a:lnTo>
                  <a:pt x="213816" y="30519"/>
                </a:lnTo>
                <a:lnTo>
                  <a:pt x="242623" y="61785"/>
                </a:lnTo>
                <a:lnTo>
                  <a:pt x="260387" y="103526"/>
                </a:lnTo>
                <a:lnTo>
                  <a:pt x="266382" y="155613"/>
                </a:lnTo>
                <a:lnTo>
                  <a:pt x="265663" y="176867"/>
                </a:lnTo>
                <a:lnTo>
                  <a:pt x="259904" y="214595"/>
                </a:lnTo>
                <a:lnTo>
                  <a:pt x="240831" y="259534"/>
                </a:lnTo>
                <a:lnTo>
                  <a:pt x="210418" y="291488"/>
                </a:lnTo>
                <a:lnTo>
                  <a:pt x="169367" y="311353"/>
                </a:lnTo>
                <a:lnTo>
                  <a:pt x="116471" y="320068"/>
                </a:lnTo>
                <a:lnTo>
                  <a:pt x="95897" y="320649"/>
                </a:lnTo>
                <a:lnTo>
                  <a:pt x="19329" y="320649"/>
                </a:lnTo>
                <a:lnTo>
                  <a:pt x="13881" y="320649"/>
                </a:lnTo>
                <a:lnTo>
                  <a:pt x="9296" y="319036"/>
                </a:lnTo>
                <a:lnTo>
                  <a:pt x="5575" y="315810"/>
                </a:lnTo>
                <a:lnTo>
                  <a:pt x="1854" y="312597"/>
                </a:lnTo>
                <a:lnTo>
                  <a:pt x="0" y="307352"/>
                </a:lnTo>
                <a:lnTo>
                  <a:pt x="0" y="300075"/>
                </a:lnTo>
                <a:lnTo>
                  <a:pt x="0" y="20561"/>
                </a:lnTo>
                <a:lnTo>
                  <a:pt x="0" y="13296"/>
                </a:lnTo>
                <a:lnTo>
                  <a:pt x="1854" y="8051"/>
                </a:lnTo>
                <a:lnTo>
                  <a:pt x="5575" y="4826"/>
                </a:lnTo>
                <a:lnTo>
                  <a:pt x="9296" y="1600"/>
                </a:lnTo>
                <a:lnTo>
                  <a:pt x="13881" y="0"/>
                </a:lnTo>
                <a:lnTo>
                  <a:pt x="1932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21018" y="5167360"/>
            <a:ext cx="774700" cy="370840"/>
          </a:xfrm>
          <a:custGeom>
            <a:avLst/>
            <a:gdLst/>
            <a:ahLst/>
            <a:cxnLst/>
            <a:rect l="l" t="t" r="r" b="b"/>
            <a:pathLst>
              <a:path w="774700" h="370839">
                <a:moveTo>
                  <a:pt x="0" y="293598"/>
                </a:moveTo>
                <a:lnTo>
                  <a:pt x="123304" y="340448"/>
                </a:lnTo>
                <a:lnTo>
                  <a:pt x="169037" y="355194"/>
                </a:lnTo>
                <a:lnTo>
                  <a:pt x="215419" y="365073"/>
                </a:lnTo>
                <a:lnTo>
                  <a:pt x="262148" y="370188"/>
                </a:lnTo>
                <a:lnTo>
                  <a:pt x="308922" y="370639"/>
                </a:lnTo>
                <a:lnTo>
                  <a:pt x="355439" y="366530"/>
                </a:lnTo>
                <a:lnTo>
                  <a:pt x="401398" y="357962"/>
                </a:lnTo>
                <a:lnTo>
                  <a:pt x="446498" y="345036"/>
                </a:lnTo>
                <a:lnTo>
                  <a:pt x="490437" y="327856"/>
                </a:lnTo>
                <a:lnTo>
                  <a:pt x="498522" y="323795"/>
                </a:lnTo>
                <a:lnTo>
                  <a:pt x="185618" y="323795"/>
                </a:lnTo>
                <a:lnTo>
                  <a:pt x="138844" y="323343"/>
                </a:lnTo>
                <a:lnTo>
                  <a:pt x="92115" y="318227"/>
                </a:lnTo>
                <a:lnTo>
                  <a:pt x="45733" y="308346"/>
                </a:lnTo>
                <a:lnTo>
                  <a:pt x="0" y="293598"/>
                </a:lnTo>
                <a:close/>
              </a:path>
              <a:path w="774700" h="370839">
                <a:moveTo>
                  <a:pt x="712724" y="0"/>
                </a:moveTo>
                <a:lnTo>
                  <a:pt x="527850" y="70853"/>
                </a:lnTo>
                <a:lnTo>
                  <a:pt x="589508" y="94284"/>
                </a:lnTo>
                <a:lnTo>
                  <a:pt x="558866" y="134853"/>
                </a:lnTo>
                <a:lnTo>
                  <a:pt x="525254" y="171779"/>
                </a:lnTo>
                <a:lnTo>
                  <a:pt x="488973" y="204960"/>
                </a:lnTo>
                <a:lnTo>
                  <a:pt x="450325" y="234294"/>
                </a:lnTo>
                <a:lnTo>
                  <a:pt x="409612" y="259678"/>
                </a:lnTo>
                <a:lnTo>
                  <a:pt x="367135" y="281012"/>
                </a:lnTo>
                <a:lnTo>
                  <a:pt x="323195" y="298192"/>
                </a:lnTo>
                <a:lnTo>
                  <a:pt x="278095" y="311118"/>
                </a:lnTo>
                <a:lnTo>
                  <a:pt x="232135" y="319686"/>
                </a:lnTo>
                <a:lnTo>
                  <a:pt x="185618" y="323795"/>
                </a:lnTo>
                <a:lnTo>
                  <a:pt x="498522" y="323795"/>
                </a:lnTo>
                <a:lnTo>
                  <a:pt x="532913" y="306522"/>
                </a:lnTo>
                <a:lnTo>
                  <a:pt x="573625" y="281137"/>
                </a:lnTo>
                <a:lnTo>
                  <a:pt x="612271" y="251803"/>
                </a:lnTo>
                <a:lnTo>
                  <a:pt x="648550" y="218621"/>
                </a:lnTo>
                <a:lnTo>
                  <a:pt x="682160" y="181693"/>
                </a:lnTo>
                <a:lnTo>
                  <a:pt x="712800" y="141122"/>
                </a:lnTo>
                <a:lnTo>
                  <a:pt x="765668" y="141122"/>
                </a:lnTo>
                <a:lnTo>
                  <a:pt x="712724" y="0"/>
                </a:lnTo>
                <a:close/>
              </a:path>
              <a:path w="774700" h="370839">
                <a:moveTo>
                  <a:pt x="765668" y="141122"/>
                </a:moveTo>
                <a:lnTo>
                  <a:pt x="712800" y="141122"/>
                </a:lnTo>
                <a:lnTo>
                  <a:pt x="774458" y="164553"/>
                </a:lnTo>
                <a:lnTo>
                  <a:pt x="765668" y="141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8440" y="4791583"/>
            <a:ext cx="375920" cy="688975"/>
          </a:xfrm>
          <a:custGeom>
            <a:avLst/>
            <a:gdLst/>
            <a:ahLst/>
            <a:cxnLst/>
            <a:rect l="l" t="t" r="r" b="b"/>
            <a:pathLst>
              <a:path w="375919" h="688975">
                <a:moveTo>
                  <a:pt x="36271" y="0"/>
                </a:moveTo>
                <a:lnTo>
                  <a:pt x="19883" y="50125"/>
                </a:lnTo>
                <a:lnTo>
                  <a:pt x="5749" y="116976"/>
                </a:lnTo>
                <a:lnTo>
                  <a:pt x="639" y="166449"/>
                </a:lnTo>
                <a:lnTo>
                  <a:pt x="0" y="215302"/>
                </a:lnTo>
                <a:lnTo>
                  <a:pt x="3680" y="263276"/>
                </a:lnTo>
                <a:lnTo>
                  <a:pt x="11529" y="310110"/>
                </a:lnTo>
                <a:lnTo>
                  <a:pt x="23396" y="355543"/>
                </a:lnTo>
                <a:lnTo>
                  <a:pt x="39129" y="399315"/>
                </a:lnTo>
                <a:lnTo>
                  <a:pt x="58578" y="441167"/>
                </a:lnTo>
                <a:lnTo>
                  <a:pt x="81591" y="480836"/>
                </a:lnTo>
                <a:lnTo>
                  <a:pt x="108018" y="518064"/>
                </a:lnTo>
                <a:lnTo>
                  <a:pt x="137707" y="552590"/>
                </a:lnTo>
                <a:lnTo>
                  <a:pt x="170508" y="584153"/>
                </a:lnTo>
                <a:lnTo>
                  <a:pt x="206269" y="612493"/>
                </a:lnTo>
                <a:lnTo>
                  <a:pt x="244839" y="637349"/>
                </a:lnTo>
                <a:lnTo>
                  <a:pt x="286067" y="658462"/>
                </a:lnTo>
                <a:lnTo>
                  <a:pt x="329803" y="675571"/>
                </a:lnTo>
                <a:lnTo>
                  <a:pt x="375895" y="688416"/>
                </a:lnTo>
                <a:lnTo>
                  <a:pt x="336553" y="664099"/>
                </a:lnTo>
                <a:lnTo>
                  <a:pt x="300238" y="636440"/>
                </a:lnTo>
                <a:lnTo>
                  <a:pt x="267037" y="605704"/>
                </a:lnTo>
                <a:lnTo>
                  <a:pt x="237041" y="572157"/>
                </a:lnTo>
                <a:lnTo>
                  <a:pt x="210338" y="536063"/>
                </a:lnTo>
                <a:lnTo>
                  <a:pt x="187019" y="497689"/>
                </a:lnTo>
                <a:lnTo>
                  <a:pt x="167172" y="457298"/>
                </a:lnTo>
                <a:lnTo>
                  <a:pt x="150887" y="415158"/>
                </a:lnTo>
                <a:lnTo>
                  <a:pt x="138254" y="371532"/>
                </a:lnTo>
                <a:lnTo>
                  <a:pt x="129362" y="326686"/>
                </a:lnTo>
                <a:lnTo>
                  <a:pt x="124300" y="280886"/>
                </a:lnTo>
                <a:lnTo>
                  <a:pt x="123158" y="234396"/>
                </a:lnTo>
                <a:lnTo>
                  <a:pt x="126025" y="187483"/>
                </a:lnTo>
                <a:lnTo>
                  <a:pt x="132990" y="140410"/>
                </a:lnTo>
                <a:lnTo>
                  <a:pt x="144144" y="93444"/>
                </a:lnTo>
                <a:lnTo>
                  <a:pt x="159575" y="46850"/>
                </a:lnTo>
                <a:lnTo>
                  <a:pt x="3627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08341" y="4791593"/>
            <a:ext cx="1087755" cy="746760"/>
          </a:xfrm>
          <a:custGeom>
            <a:avLst/>
            <a:gdLst/>
            <a:ahLst/>
            <a:cxnLst/>
            <a:rect l="l" t="t" r="r" b="b"/>
            <a:pathLst>
              <a:path w="1087755" h="746760">
                <a:moveTo>
                  <a:pt x="312677" y="669366"/>
                </a:moveTo>
                <a:lnTo>
                  <a:pt x="358410" y="684114"/>
                </a:lnTo>
                <a:lnTo>
                  <a:pt x="404792" y="693995"/>
                </a:lnTo>
                <a:lnTo>
                  <a:pt x="451521" y="699110"/>
                </a:lnTo>
                <a:lnTo>
                  <a:pt x="498295" y="699562"/>
                </a:lnTo>
                <a:lnTo>
                  <a:pt x="544812" y="695453"/>
                </a:lnTo>
                <a:lnTo>
                  <a:pt x="590772" y="686885"/>
                </a:lnTo>
                <a:lnTo>
                  <a:pt x="635872" y="673960"/>
                </a:lnTo>
                <a:lnTo>
                  <a:pt x="679812" y="656779"/>
                </a:lnTo>
                <a:lnTo>
                  <a:pt x="722289" y="635446"/>
                </a:lnTo>
                <a:lnTo>
                  <a:pt x="763002" y="610061"/>
                </a:lnTo>
                <a:lnTo>
                  <a:pt x="801650" y="580727"/>
                </a:lnTo>
                <a:lnTo>
                  <a:pt x="837931" y="547547"/>
                </a:lnTo>
                <a:lnTo>
                  <a:pt x="871543" y="510621"/>
                </a:lnTo>
                <a:lnTo>
                  <a:pt x="902185" y="470052"/>
                </a:lnTo>
                <a:lnTo>
                  <a:pt x="840527" y="446620"/>
                </a:lnTo>
                <a:lnTo>
                  <a:pt x="1025401" y="375767"/>
                </a:lnTo>
                <a:lnTo>
                  <a:pt x="1087135" y="540321"/>
                </a:lnTo>
                <a:lnTo>
                  <a:pt x="1025477" y="516890"/>
                </a:lnTo>
                <a:lnTo>
                  <a:pt x="994837" y="557461"/>
                </a:lnTo>
                <a:lnTo>
                  <a:pt x="961227" y="594388"/>
                </a:lnTo>
                <a:lnTo>
                  <a:pt x="924948" y="627570"/>
                </a:lnTo>
                <a:lnTo>
                  <a:pt x="886302" y="656905"/>
                </a:lnTo>
                <a:lnTo>
                  <a:pt x="845590" y="682290"/>
                </a:lnTo>
                <a:lnTo>
                  <a:pt x="803114" y="703623"/>
                </a:lnTo>
                <a:lnTo>
                  <a:pt x="759175" y="720804"/>
                </a:lnTo>
                <a:lnTo>
                  <a:pt x="714075" y="733729"/>
                </a:lnTo>
                <a:lnTo>
                  <a:pt x="668116" y="742298"/>
                </a:lnTo>
                <a:lnTo>
                  <a:pt x="621599" y="746407"/>
                </a:lnTo>
                <a:lnTo>
                  <a:pt x="574825" y="745955"/>
                </a:lnTo>
                <a:lnTo>
                  <a:pt x="528096" y="740841"/>
                </a:lnTo>
                <a:lnTo>
                  <a:pt x="481715" y="730962"/>
                </a:lnTo>
                <a:lnTo>
                  <a:pt x="435981" y="716216"/>
                </a:lnTo>
                <a:lnTo>
                  <a:pt x="312677" y="669366"/>
                </a:lnTo>
                <a:lnTo>
                  <a:pt x="271238" y="651315"/>
                </a:lnTo>
                <a:lnTo>
                  <a:pt x="232348" y="629753"/>
                </a:lnTo>
                <a:lnTo>
                  <a:pt x="196105" y="604915"/>
                </a:lnTo>
                <a:lnTo>
                  <a:pt x="162606" y="577038"/>
                </a:lnTo>
                <a:lnTo>
                  <a:pt x="131948" y="546359"/>
                </a:lnTo>
                <a:lnTo>
                  <a:pt x="104230" y="513112"/>
                </a:lnTo>
                <a:lnTo>
                  <a:pt x="79548" y="477536"/>
                </a:lnTo>
                <a:lnTo>
                  <a:pt x="58001" y="439866"/>
                </a:lnTo>
                <a:lnTo>
                  <a:pt x="39685" y="400338"/>
                </a:lnTo>
                <a:lnTo>
                  <a:pt x="24699" y="359190"/>
                </a:lnTo>
                <a:lnTo>
                  <a:pt x="13140" y="316656"/>
                </a:lnTo>
                <a:lnTo>
                  <a:pt x="5105" y="272974"/>
                </a:lnTo>
                <a:lnTo>
                  <a:pt x="692" y="228380"/>
                </a:lnTo>
                <a:lnTo>
                  <a:pt x="0" y="183110"/>
                </a:lnTo>
                <a:lnTo>
                  <a:pt x="3124" y="137401"/>
                </a:lnTo>
                <a:lnTo>
                  <a:pt x="10163" y="91488"/>
                </a:lnTo>
                <a:lnTo>
                  <a:pt x="21214" y="45609"/>
                </a:lnTo>
                <a:lnTo>
                  <a:pt x="36375" y="0"/>
                </a:lnTo>
                <a:lnTo>
                  <a:pt x="159680" y="46837"/>
                </a:lnTo>
                <a:lnTo>
                  <a:pt x="144248" y="93432"/>
                </a:lnTo>
                <a:lnTo>
                  <a:pt x="133095" y="140398"/>
                </a:lnTo>
                <a:lnTo>
                  <a:pt x="126129" y="187471"/>
                </a:lnTo>
                <a:lnTo>
                  <a:pt x="123262" y="234386"/>
                </a:lnTo>
                <a:lnTo>
                  <a:pt x="124404" y="280876"/>
                </a:lnTo>
                <a:lnTo>
                  <a:pt x="129465" y="326678"/>
                </a:lnTo>
                <a:lnTo>
                  <a:pt x="138357" y="371524"/>
                </a:lnTo>
                <a:lnTo>
                  <a:pt x="150990" y="415151"/>
                </a:lnTo>
                <a:lnTo>
                  <a:pt x="167274" y="457293"/>
                </a:lnTo>
                <a:lnTo>
                  <a:pt x="187120" y="497684"/>
                </a:lnTo>
                <a:lnTo>
                  <a:pt x="210438" y="536060"/>
                </a:lnTo>
                <a:lnTo>
                  <a:pt x="237139" y="572155"/>
                </a:lnTo>
                <a:lnTo>
                  <a:pt x="267134" y="605703"/>
                </a:lnTo>
                <a:lnTo>
                  <a:pt x="300333" y="636439"/>
                </a:lnTo>
                <a:lnTo>
                  <a:pt x="336647" y="664099"/>
                </a:lnTo>
                <a:lnTo>
                  <a:pt x="375986" y="688416"/>
                </a:lnTo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15351" y="2885427"/>
            <a:ext cx="3313429" cy="60134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 marR="13970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 medische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grond niet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staat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zijn de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volledige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schooltijd op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 aanwezig te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zijn,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worden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ziek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gemeld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(artikel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 onder d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Lpw).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3168" y="1518432"/>
            <a:ext cx="925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Categorieën;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3767" y="1686045"/>
            <a:ext cx="4283075" cy="3869054"/>
          </a:xfrm>
          <a:custGeom>
            <a:avLst/>
            <a:gdLst/>
            <a:ahLst/>
            <a:cxnLst/>
            <a:rect l="l" t="t" r="r" b="b"/>
            <a:pathLst>
              <a:path w="4283075" h="3869054">
                <a:moveTo>
                  <a:pt x="0" y="0"/>
                </a:moveTo>
                <a:lnTo>
                  <a:pt x="4283011" y="3868585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4424" y="1838813"/>
            <a:ext cx="4074160" cy="3716020"/>
          </a:xfrm>
          <a:custGeom>
            <a:avLst/>
            <a:gdLst/>
            <a:ahLst/>
            <a:cxnLst/>
            <a:rect l="l" t="t" r="r" b="b"/>
            <a:pathLst>
              <a:path w="4074160" h="3716020">
                <a:moveTo>
                  <a:pt x="4073855" y="0"/>
                </a:moveTo>
                <a:lnTo>
                  <a:pt x="0" y="3715829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95744" y="1946020"/>
            <a:ext cx="55918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	‘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leerling 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kan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vanwege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lichamelijke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psychische 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redenen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niet het onderwijsprogramma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 een 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schoollocatie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volgen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’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52840" y="3165368"/>
            <a:ext cx="49180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geen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sprake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‘geoorloofd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verzuim’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zoals 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beschreven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in;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artikel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11, onder d,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Leerplichtwet</a:t>
            </a:r>
            <a:r>
              <a:rPr kumimoji="0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1969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95744" y="3988180"/>
            <a:ext cx="53670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	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Maatwerk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kan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leerling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helpen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zich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blijven 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ontwikkelen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richting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schoolbezoek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87417" y="1100213"/>
            <a:ext cx="1348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2025;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52481" y="5378635"/>
            <a:ext cx="3514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81150" algn="l"/>
                <a:tab pos="2562860" algn="l"/>
              </a:tabLst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PP	+	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AO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496445" y="942179"/>
            <a:ext cx="430085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u="none" dirty="0">
                <a:solidFill>
                  <a:srgbClr val="A90060"/>
                </a:solidFill>
              </a:rPr>
              <a:t>1. </a:t>
            </a:r>
            <a:r>
              <a:rPr sz="2900" b="1" u="none" spc="-5" dirty="0">
                <a:solidFill>
                  <a:srgbClr val="A90060"/>
                </a:solidFill>
                <a:latin typeface="Verdana"/>
                <a:cs typeface="Verdana"/>
              </a:rPr>
              <a:t>Categorie</a:t>
            </a:r>
            <a:r>
              <a:rPr sz="2900" b="1" u="none" spc="-95" dirty="0">
                <a:solidFill>
                  <a:srgbClr val="A90060"/>
                </a:solidFill>
                <a:latin typeface="Verdana"/>
                <a:cs typeface="Verdana"/>
              </a:rPr>
              <a:t> </a:t>
            </a:r>
            <a:r>
              <a:rPr sz="2900" b="1" u="none" dirty="0">
                <a:solidFill>
                  <a:srgbClr val="A90060"/>
                </a:solidFill>
                <a:latin typeface="Verdana"/>
                <a:cs typeface="Verdana"/>
              </a:rPr>
              <a:t>indeling</a:t>
            </a:r>
            <a:endParaRPr sz="2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8" cy="766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86487"/>
            <a:ext cx="12191998" cy="671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740" y="6278929"/>
            <a:ext cx="1910714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8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van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050" b="0" i="0" u="none" strike="noStrike" kern="1200" cap="none" spc="-12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 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12-11-2025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60000" y="6323723"/>
            <a:ext cx="1111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0" y="1736013"/>
            <a:ext cx="11128375" cy="1292860"/>
          </a:xfrm>
          <a:prstGeom prst="rect">
            <a:avLst/>
          </a:prstGeom>
          <a:ln w="9525">
            <a:solidFill>
              <a:srgbClr val="A9006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>
                  <a:solidFill>
                    <a:srgbClr val="A90060"/>
                  </a:solidFill>
                </a:uFill>
                <a:latin typeface="Verdana"/>
                <a:ea typeface="+mn-ea"/>
                <a:cs typeface="Verdana"/>
              </a:rPr>
              <a:t>2025: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90805" marR="321310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Omdat scholen veelal zelf heel goed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beeld hebben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welk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maatwerk een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nodig heeft  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dit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ook kunnen motiveren,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ervoor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gekozen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deskundigenadvies te laten</a:t>
            </a:r>
            <a:r>
              <a:rPr kumimoji="0" sz="1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vervallen.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0237" y="917690"/>
            <a:ext cx="6777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none" dirty="0">
                <a:solidFill>
                  <a:srgbClr val="A90060"/>
                </a:solidFill>
                <a:latin typeface="Verdana"/>
                <a:cs typeface="Verdana"/>
              </a:rPr>
              <a:t>2. </a:t>
            </a:r>
            <a:r>
              <a:rPr sz="3200" b="1" u="none" spc="-5" dirty="0">
                <a:solidFill>
                  <a:srgbClr val="A90060"/>
                </a:solidFill>
                <a:latin typeface="Verdana"/>
                <a:cs typeface="Verdana"/>
              </a:rPr>
              <a:t>Deskundigenadvies</a:t>
            </a:r>
            <a:r>
              <a:rPr sz="3200" b="1" u="none" spc="-30" dirty="0">
                <a:solidFill>
                  <a:srgbClr val="A90060"/>
                </a:solidFill>
                <a:latin typeface="Verdana"/>
                <a:cs typeface="Verdana"/>
              </a:rPr>
              <a:t> </a:t>
            </a:r>
            <a:r>
              <a:rPr sz="3200" b="1" u="none" dirty="0">
                <a:solidFill>
                  <a:srgbClr val="A90060"/>
                </a:solidFill>
                <a:latin typeface="Verdana"/>
                <a:cs typeface="Verdana"/>
              </a:rPr>
              <a:t>vervalt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000" y="4256443"/>
            <a:ext cx="11128375" cy="1477645"/>
          </a:xfrm>
          <a:prstGeom prst="rect">
            <a:avLst/>
          </a:prstGeom>
          <a:ln w="9525">
            <a:solidFill>
              <a:srgbClr val="A9006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het handelingsdeel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ontwikkelingsperspectief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</a:t>
            </a:r>
            <a:r>
              <a:rPr kumimoji="0" sz="1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opgenomen: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90805" marR="7810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‘een onderbouwing waaruit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blijkt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 het afwijken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vastgestelde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urennorm voor de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vanwege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medische of psychische redenen noodzakelijk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alsmede een afweging  waaruit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blijkt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 er geen alternatieven op 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locatie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school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mogelijk</a:t>
            </a:r>
            <a:r>
              <a:rPr kumimoji="0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zijn’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00" y="3180892"/>
            <a:ext cx="11128375" cy="923925"/>
          </a:xfrm>
          <a:prstGeom prst="rect">
            <a:avLst/>
          </a:prstGeom>
          <a:ln w="9525">
            <a:solidFill>
              <a:srgbClr val="A9006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 marR="767080" lvl="0" indent="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ontwikkelingsperspectief moet zijn vastgesteld overeenkomstige de wettelijke  voorschriften,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bedoeld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artikel 40a WPO, artikel 41a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WEC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 artikel 2.44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WVO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2020, en  wordt voldaan aan het vierde</a:t>
            </a:r>
            <a:r>
              <a:rPr kumimoji="0" sz="1800" b="0" i="1" u="none" strike="noStrike" kern="1200" cap="none" spc="3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lid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452" y="845188"/>
            <a:ext cx="4974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none" spc="-5" dirty="0">
                <a:solidFill>
                  <a:srgbClr val="A90060"/>
                </a:solidFill>
                <a:latin typeface="Verdana"/>
                <a:cs typeface="Verdana"/>
              </a:rPr>
              <a:t>Invulling</a:t>
            </a:r>
            <a:r>
              <a:rPr sz="3200" b="1" u="none" spc="-15" dirty="0">
                <a:solidFill>
                  <a:srgbClr val="A90060"/>
                </a:solidFill>
                <a:latin typeface="Verdana"/>
                <a:cs typeface="Verdana"/>
              </a:rPr>
              <a:t> </a:t>
            </a:r>
            <a:r>
              <a:rPr sz="3200" b="1" u="none" spc="-5" dirty="0">
                <a:solidFill>
                  <a:srgbClr val="A90060"/>
                </a:solidFill>
                <a:latin typeface="Verdana"/>
                <a:cs typeface="Verdana"/>
              </a:rPr>
              <a:t>ingroeiplan;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277" y="1485248"/>
            <a:ext cx="1129855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7625" lvl="0" indent="-28702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school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inschrijving blijft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vanuit haar zorgplicht verantwoordelijk voor het onderwijs aan  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 maakt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kader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opp met de wettelijke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vertegenwoordigers afspraken  over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te volgen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programma.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147955" lvl="0" indent="-287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Deze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afspraken omvatten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ieder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onderwijsaanbod, de toetsing, de begeleiding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school en 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beoogde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duur.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22987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afspraken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zijn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zoveel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mogelijk tijdelijk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én gericht op terugkeer naar (voltijds onderwijs op  een)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school.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Hiertoe kunnen ook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afspraken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worden gemaakt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over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bijvoorbeeld de inzet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jeugdhulpverlening om 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 helpen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bij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terugkeer naar school en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over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toerusten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leraren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om ervoor te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zorgen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 de school 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leerling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verder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kan</a:t>
            </a:r>
            <a:r>
              <a:rPr kumimoji="0" sz="1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begeleiden.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9085" marR="54673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0060"/>
              </a:buClr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Vanuit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verantwoordelijkheid voor het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onderwijsprogramma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kan de school ook materiaal  voor afstandsonderwijs inkopen of specifieke expertise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inhuren.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925322"/>
            <a:ext cx="66554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none" spc="-10" dirty="0">
                <a:solidFill>
                  <a:srgbClr val="A90060"/>
                </a:solidFill>
                <a:latin typeface="Verdana"/>
                <a:cs typeface="Verdana"/>
              </a:rPr>
              <a:t>afwijking</a:t>
            </a:r>
            <a:r>
              <a:rPr sz="4000" b="1" u="none" spc="-30" dirty="0">
                <a:solidFill>
                  <a:srgbClr val="A90060"/>
                </a:solidFill>
                <a:latin typeface="Verdana"/>
                <a:cs typeface="Verdana"/>
              </a:rPr>
              <a:t> </a:t>
            </a:r>
            <a:r>
              <a:rPr sz="4000" b="1" u="none" spc="-5" dirty="0">
                <a:solidFill>
                  <a:srgbClr val="A90060"/>
                </a:solidFill>
                <a:latin typeface="Verdana"/>
                <a:cs typeface="Verdana"/>
              </a:rPr>
              <a:t>onderwijstijd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6433248"/>
            <a:ext cx="942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9489" y="6433248"/>
            <a:ext cx="2172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0600" y="6433248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3415" marR="937894">
              <a:lnSpc>
                <a:spcPct val="100000"/>
              </a:lnSpc>
              <a:spcBef>
                <a:spcPts val="100"/>
              </a:spcBef>
            </a:pPr>
            <a:r>
              <a:rPr dirty="0"/>
              <a:t>De </a:t>
            </a:r>
            <a:r>
              <a:rPr spc="-5" dirty="0"/>
              <a:t>inspectie stemt </a:t>
            </a:r>
            <a:r>
              <a:rPr spc="-10" dirty="0"/>
              <a:t>in </a:t>
            </a:r>
            <a:r>
              <a:rPr spc="-5" dirty="0">
                <a:solidFill>
                  <a:srgbClr val="A90060"/>
                </a:solidFill>
              </a:rPr>
              <a:t>op basis </a:t>
            </a:r>
            <a:r>
              <a:rPr spc="-20" dirty="0">
                <a:solidFill>
                  <a:srgbClr val="A90060"/>
                </a:solidFill>
              </a:rPr>
              <a:t>van </a:t>
            </a:r>
            <a:r>
              <a:rPr spc="-5" dirty="0">
                <a:solidFill>
                  <a:srgbClr val="A90060"/>
                </a:solidFill>
              </a:rPr>
              <a:t>vertrouwen </a:t>
            </a:r>
            <a:r>
              <a:rPr spc="-10" dirty="0"/>
              <a:t>in </a:t>
            </a:r>
            <a:r>
              <a:rPr dirty="0"/>
              <a:t>de </a:t>
            </a:r>
            <a:r>
              <a:rPr spc="-10" dirty="0"/>
              <a:t>kwaliteit </a:t>
            </a:r>
            <a:r>
              <a:rPr spc="-20" dirty="0"/>
              <a:t>van  </a:t>
            </a:r>
            <a:r>
              <a:rPr dirty="0"/>
              <a:t>de te </a:t>
            </a:r>
            <a:r>
              <a:rPr spc="-5" dirty="0"/>
              <a:t>bieden ondersteuning door </a:t>
            </a:r>
            <a:r>
              <a:rPr dirty="0"/>
              <a:t>de</a:t>
            </a:r>
            <a:r>
              <a:rPr spc="100" dirty="0"/>
              <a:t> </a:t>
            </a:r>
            <a:r>
              <a:rPr spc="-5" dirty="0"/>
              <a:t>schoolbesturen</a:t>
            </a:r>
          </a:p>
          <a:p>
            <a:pPr marL="640715">
              <a:lnSpc>
                <a:spcPct val="100000"/>
              </a:lnSpc>
              <a:spcBef>
                <a:spcPts val="15"/>
              </a:spcBef>
            </a:pPr>
            <a:endParaRPr sz="4150"/>
          </a:p>
          <a:p>
            <a:pPr marL="653415">
              <a:lnSpc>
                <a:spcPct val="100000"/>
              </a:lnSpc>
            </a:pPr>
            <a:r>
              <a:rPr sz="1800" dirty="0">
                <a:solidFill>
                  <a:srgbClr val="A90060"/>
                </a:solidFill>
              </a:rPr>
              <a:t>De </a:t>
            </a:r>
            <a:r>
              <a:rPr sz="1800" spc="-5" dirty="0">
                <a:solidFill>
                  <a:srgbClr val="A90060"/>
                </a:solidFill>
              </a:rPr>
              <a:t>school </a:t>
            </a:r>
            <a:r>
              <a:rPr sz="1800" dirty="0">
                <a:solidFill>
                  <a:srgbClr val="A90060"/>
                </a:solidFill>
              </a:rPr>
              <a:t>blijft </a:t>
            </a:r>
            <a:r>
              <a:rPr sz="1800" spc="-5" dirty="0">
                <a:solidFill>
                  <a:srgbClr val="A90060"/>
                </a:solidFill>
              </a:rPr>
              <a:t>verantwoordelijk voor en aanspreekbaar</a:t>
            </a:r>
            <a:r>
              <a:rPr sz="1800" spc="-15" dirty="0">
                <a:solidFill>
                  <a:srgbClr val="A90060"/>
                </a:solidFill>
              </a:rPr>
              <a:t> </a:t>
            </a:r>
            <a:r>
              <a:rPr sz="1800" spc="-5" dirty="0">
                <a:solidFill>
                  <a:srgbClr val="A90060"/>
                </a:solidFill>
              </a:rPr>
              <a:t>op:</a:t>
            </a:r>
            <a:endParaRPr sz="1800"/>
          </a:p>
          <a:p>
            <a:pPr marL="640715">
              <a:lnSpc>
                <a:spcPct val="100000"/>
              </a:lnSpc>
              <a:spcBef>
                <a:spcPts val="30"/>
              </a:spcBef>
            </a:pPr>
            <a:endParaRPr sz="1750"/>
          </a:p>
          <a:p>
            <a:pPr marL="653415" marR="5080">
              <a:lnSpc>
                <a:spcPct val="100000"/>
              </a:lnSpc>
            </a:pPr>
            <a:r>
              <a:rPr sz="1800" spc="-5" dirty="0"/>
              <a:t>Inhoud, vorm en uitvoering </a:t>
            </a:r>
            <a:r>
              <a:rPr sz="1800" spc="-15" dirty="0"/>
              <a:t>van </a:t>
            </a:r>
            <a:r>
              <a:rPr sz="1800" spc="-5" dirty="0"/>
              <a:t>de onderwijsactiviteiten </a:t>
            </a:r>
            <a:r>
              <a:rPr sz="1800" dirty="0"/>
              <a:t>die </a:t>
            </a:r>
            <a:r>
              <a:rPr sz="1800" spc="-5" dirty="0"/>
              <a:t>onder de verantwoordelijkheid </a:t>
            </a:r>
            <a:r>
              <a:rPr sz="1800" spc="-15" dirty="0"/>
              <a:t>van  </a:t>
            </a:r>
            <a:r>
              <a:rPr sz="1800" spc="-5" dirty="0"/>
              <a:t>de school vallen en gericht </a:t>
            </a:r>
            <a:r>
              <a:rPr sz="1800" dirty="0"/>
              <a:t>zijn </a:t>
            </a:r>
            <a:r>
              <a:rPr sz="1800" spc="-5" dirty="0"/>
              <a:t>op terugkeer naar (de eigen of een andere) school. Ook </a:t>
            </a:r>
            <a:r>
              <a:rPr sz="1800" dirty="0"/>
              <a:t>als  </a:t>
            </a:r>
            <a:r>
              <a:rPr sz="1800" spc="-15" dirty="0"/>
              <a:t>sprake </a:t>
            </a:r>
            <a:r>
              <a:rPr sz="1800" spc="5" dirty="0"/>
              <a:t>is </a:t>
            </a:r>
            <a:r>
              <a:rPr sz="1800" spc="-15" dirty="0"/>
              <a:t>van </a:t>
            </a:r>
            <a:r>
              <a:rPr sz="1800" spc="-5" dirty="0"/>
              <a:t>inkoop en/of </a:t>
            </a:r>
            <a:r>
              <a:rPr sz="1800" dirty="0"/>
              <a:t>inhuur bij </a:t>
            </a:r>
            <a:r>
              <a:rPr sz="1800" spc="-5" dirty="0"/>
              <a:t>een particuliere aanbieder of samenwerking met een  </a:t>
            </a:r>
            <a:r>
              <a:rPr sz="1800" spc="-10" dirty="0"/>
              <a:t>derde</a:t>
            </a:r>
            <a:r>
              <a:rPr sz="1800" spc="15" dirty="0"/>
              <a:t> </a:t>
            </a:r>
            <a:r>
              <a:rPr sz="1800" spc="-5" dirty="0"/>
              <a:t>partij.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0"/>
            <a:ext cx="6096635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0" y="6858000"/>
                </a:moveTo>
                <a:lnTo>
                  <a:pt x="6096012" y="6858000"/>
                </a:lnTo>
                <a:lnTo>
                  <a:pt x="6096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77B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740" y="6278929"/>
            <a:ext cx="1910714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8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van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050" b="0" i="0" u="none" strike="noStrike" kern="1200" cap="none" spc="-12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 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12-11-2025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74570" y="6323723"/>
            <a:ext cx="19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565775" marR="5080">
              <a:lnSpc>
                <a:spcPts val="2590"/>
              </a:lnSpc>
              <a:spcBef>
                <a:spcPts val="425"/>
              </a:spcBef>
            </a:pPr>
            <a:r>
              <a:rPr spc="-5" dirty="0">
                <a:hlinkClick r:id="rId3"/>
              </a:rPr>
              <a:t>Staatscourant 2025, 36518 </a:t>
            </a:r>
            <a:r>
              <a:rPr dirty="0"/>
              <a:t>| </a:t>
            </a:r>
            <a:r>
              <a:rPr u="none" dirty="0"/>
              <a:t> </a:t>
            </a:r>
            <a:r>
              <a:rPr spc="-10" dirty="0">
                <a:hlinkClick r:id="rId3"/>
              </a:rPr>
              <a:t>Overheid.nl </a:t>
            </a:r>
            <a:r>
              <a:rPr dirty="0">
                <a:hlinkClick r:id="rId3"/>
              </a:rPr>
              <a:t>&gt; </a:t>
            </a:r>
            <a:r>
              <a:rPr spc="-10" dirty="0">
                <a:hlinkClick r:id="rId3"/>
              </a:rPr>
              <a:t>Officiële </a:t>
            </a:r>
            <a:r>
              <a:rPr u="none" spc="-10" dirty="0"/>
              <a:t> </a:t>
            </a:r>
            <a:r>
              <a:rPr spc="-5" dirty="0">
                <a:hlinkClick r:id="rId3"/>
              </a:rPr>
              <a:t>bekendmakingen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C9706-25FF-7CAB-E61C-7AB95729A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B9A2A3-63BB-B924-91AC-703643DF8A7E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78724E-24EA-A938-DCA8-EEE83F4C22A1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18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69B91-E763-E7E2-5845-BA3657988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8EF9FC-2B27-E5BA-4314-25DA965B01A8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345ABA-ABFC-4917-BE23-466824A4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E9245FC-B600-224F-113C-E3C8C4FF7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4117" y="1712733"/>
            <a:ext cx="6323766" cy="415394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819769A-7E31-F79B-349E-B70510D8B5E7}"/>
              </a:ext>
            </a:extLst>
          </p:cNvPr>
          <p:cNvSpPr txBox="1"/>
          <p:nvPr/>
        </p:nvSpPr>
        <p:spPr>
          <a:xfrm>
            <a:off x="838200" y="310561"/>
            <a:ext cx="112235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TERUGBLIK STUDIEREIS ESTLAN EN FINLAND</a:t>
            </a:r>
            <a:endParaRPr lang="nl-NL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9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C661E-562B-D4E7-1C0A-66EEE6E67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D876E-EC55-6496-A7E4-9E0A2D47AD3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E61D59-0FD4-4AB6-FCF2-2568FBE0A2FB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19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17CE3-8B6B-61FA-E867-031C9C6C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B40006-7107-BC98-8D13-612FADB662E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678CDE-C185-9537-7F7A-9D1B0168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D59632-E38A-0C79-89E9-D7D8E2EFE997}"/>
              </a:ext>
            </a:extLst>
          </p:cNvPr>
          <p:cNvSpPr txBox="1"/>
          <p:nvPr/>
        </p:nvSpPr>
        <p:spPr>
          <a:xfrm>
            <a:off x="838200" y="310561"/>
            <a:ext cx="112235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PAUZE</a:t>
            </a:r>
            <a:endParaRPr lang="nl-NL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63E8152-7EC4-AC19-9308-39AA6284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sz="3200" i="1" dirty="0">
                <a:solidFill>
                  <a:schemeClr val="bg1">
                    <a:lumMod val="49000"/>
                  </a:schemeClr>
                </a:solidFill>
                <a:latin typeface="Trebuchet MS"/>
              </a:rPr>
            </a:br>
            <a:br>
              <a:rPr lang="nl-NL" sz="3200" i="1" dirty="0">
                <a:solidFill>
                  <a:schemeClr val="bg1">
                    <a:lumMod val="49000"/>
                  </a:schemeClr>
                </a:solidFill>
                <a:latin typeface="Trebuchet MS"/>
              </a:rPr>
            </a:br>
            <a:br>
              <a:rPr lang="nl-NL" sz="3200" i="1" dirty="0">
                <a:solidFill>
                  <a:schemeClr val="bg1">
                    <a:lumMod val="49000"/>
                  </a:schemeClr>
                </a:solidFill>
                <a:latin typeface="Trebuchet MS"/>
              </a:rPr>
            </a:br>
            <a:r>
              <a:rPr lang="nl-NL" sz="3200" i="1" dirty="0">
                <a:solidFill>
                  <a:schemeClr val="bg1">
                    <a:lumMod val="49000"/>
                  </a:schemeClr>
                </a:solidFill>
                <a:latin typeface="Trebuchet MS"/>
              </a:rPr>
              <a:t>We verzamelen weer over 10 minuten.  </a:t>
            </a:r>
          </a:p>
        </p:txBody>
      </p:sp>
    </p:spTree>
    <p:extLst>
      <p:ext uri="{BB962C8B-B14F-4D97-AF65-F5344CB8AC3E}">
        <p14:creationId xmlns:p14="http://schemas.microsoft.com/office/powerpoint/2010/main" val="353503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1650F2-466B-7247-85DE-712241E8EEC1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C1F751-86F8-D843-BF57-4968A147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CB482-2C4B-ED1B-7ED1-C0B0A355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9218"/>
            <a:ext cx="11147323" cy="53071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14.30 – 14.35 uur 	Opening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14.35 - 14.50 uur 	Presentatie doorstroomklas Jan 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Arentsz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 – 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Heliomare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,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		         	projectleider Romy van Boxtel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14.50 – 15.00 uur   	Webinar Ruimte in Regels, Afwijken in onderwijstijd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15.00 – 15.20 uur 	Terugblik studiereis Estland en Finland</a:t>
            </a:r>
          </a:p>
          <a:p>
            <a:pPr marL="0" indent="0">
              <a:buNone/>
            </a:pPr>
            <a:r>
              <a:rPr lang="nl-NL" sz="2400" i="1" dirty="0">
                <a:solidFill>
                  <a:schemeClr val="accent1"/>
                </a:solidFill>
                <a:latin typeface="Trebuchet MS"/>
                <a:ea typeface="Calibri"/>
                <a:cs typeface="Calibri"/>
              </a:rPr>
              <a:t>15.20 - 15.30 uur 	Pauze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15.30 – 16.15 uur   	Zij-instromers; samenwerking verduidelijken en versterken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16.15 - 16.30 uur 	Mededelingen vanuit het samenwerkingsverband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16.30 uur		Afronding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8C13A8-3999-5D65-675C-488C130F8E43}"/>
              </a:ext>
            </a:extLst>
          </p:cNvPr>
          <p:cNvSpPr txBox="1"/>
          <p:nvPr/>
        </p:nvSpPr>
        <p:spPr>
          <a:xfrm>
            <a:off x="838200" y="310561"/>
            <a:ext cx="55421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25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9B576-27AA-F612-8CBB-F0E45AFC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F9CF19-B9B0-5A16-4727-B21A40BB554B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F68D17-2EC8-F61F-B901-5BCA586A7F91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20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1E94B1-406C-25F7-64F6-FC2B77D5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8E9D81-3EBC-EAA2-1EC2-BD7CAFDEF3D5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30A476-7033-31A9-F9F7-25A8464C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FD9902-C9C1-CEBB-B7F9-B7604864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9218"/>
            <a:ext cx="11147323" cy="41736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Maak groepjes van 3 of 4 personen.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Bespreek in je groepje: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Wat werkt en wat kan beter omtrent zijinstomers?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Wat is er nodig om een zijinstromer positief in te schrijven op jouw school. Zowel praktisch als gevoelsmatig?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Hoe vind je hierin samenwerking?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pPr marL="571500" lvl="1" indent="0">
              <a:buNone/>
            </a:pPr>
            <a:endParaRPr lang="en-US" sz="2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9493B0-7C8F-ABAC-9E42-33EBCCCCED81}"/>
              </a:ext>
            </a:extLst>
          </p:cNvPr>
          <p:cNvSpPr txBox="1"/>
          <p:nvPr/>
        </p:nvSpPr>
        <p:spPr>
          <a:xfrm>
            <a:off x="838200" y="310561"/>
            <a:ext cx="91045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ZIJINSTROMERS</a:t>
            </a:r>
            <a:endParaRPr lang="nl-NL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1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A186D-B621-0E5A-3ABC-1DD8E5FC8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C5E304-1181-038C-33E8-EC600678296B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75E691-83E8-D9A8-D1CF-13D6095C8198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21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9821C0-66B2-EF82-4CF6-1DB446A0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81751E-7D97-36A5-297B-D9FA7507C975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65A4C4-7DDE-A115-343B-BE2915C2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4DFE5-B4D6-8E3F-50AB-F0FC28CB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9218"/>
            <a:ext cx="11147323" cy="41736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Terugkoppeling:</a:t>
            </a:r>
          </a:p>
          <a:p>
            <a:pPr marL="0" indent="0">
              <a:buNone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Wat zijn jullie bevindingen?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Welke gezamenlijke afspraken kunnen we maken?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Zijn er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OCO's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 die een werkgroep willen starten over dit thema? 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  <a:p>
            <a:endParaRPr lang="nl-NL" sz="2800" dirty="0">
              <a:solidFill>
                <a:srgbClr val="7F7F7F"/>
              </a:solidFill>
              <a:ea typeface="Calibri"/>
              <a:cs typeface="Calibri"/>
            </a:endParaRPr>
          </a:p>
          <a:p>
            <a:pPr marL="1028700" lvl="1" indent="-457200"/>
            <a:endParaRPr lang="en-US" sz="2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D677715-1EE7-4D83-C42D-9EBC67735AC7}"/>
              </a:ext>
            </a:extLst>
          </p:cNvPr>
          <p:cNvSpPr txBox="1"/>
          <p:nvPr/>
        </p:nvSpPr>
        <p:spPr>
          <a:xfrm>
            <a:off x="838200" y="310561"/>
            <a:ext cx="91045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ZIJINSTROMERS</a:t>
            </a:r>
            <a:endParaRPr lang="nl-NL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2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F787B-531E-9C7F-3862-59917542C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4F36BB-84E0-5230-1A7D-AE5D69B3370C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9DBC4E-C99B-1514-BB64-10909688281D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22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B26C9F-58FB-3191-5959-279E30B0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E9CC84-D4A2-9B27-8C38-B0577735B336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718667-8D6D-F0A4-2013-2351D584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4F52E-1582-EAC2-C91B-004A7000A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9218"/>
            <a:ext cx="11147323" cy="4173675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Trajectplus klas</a:t>
            </a:r>
          </a:p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Gastleerlingschap en convenant</a:t>
            </a:r>
          </a:p>
          <a:p>
            <a:pPr lvl="0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Groepsarrangementen </a:t>
            </a:r>
          </a:p>
          <a:p>
            <a:pPr lvl="0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Ondersteuningsplan</a:t>
            </a:r>
          </a:p>
          <a:p>
            <a:pPr lvl="0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Ambitie: op 1 juni 2026 heeft iedere leerling po-vo een schoolinschrijving</a:t>
            </a:r>
          </a:p>
          <a:p>
            <a:pPr marL="571500" lvl="1" indent="0">
              <a:buNone/>
            </a:pPr>
            <a:endParaRPr lang="en-US" sz="2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4240D8-7B03-1EE6-9FF2-E6622C64DB07}"/>
              </a:ext>
            </a:extLst>
          </p:cNvPr>
          <p:cNvSpPr txBox="1"/>
          <p:nvPr/>
        </p:nvSpPr>
        <p:spPr>
          <a:xfrm>
            <a:off x="838200" y="310561"/>
            <a:ext cx="91045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/>
              </a:rPr>
              <a:t>MEDEDELINGEN VAN HET SWVNK</a:t>
            </a:r>
            <a:endParaRPr lang="nl-NL" sz="4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0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C2BB-A863-930D-458B-C1460821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07198-EC68-569E-1048-ECA972591483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77C9BB-A657-4B2B-D007-0B974F5F8962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23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AAF3B-26E8-6E04-08AF-8D9054EE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06AC99-B7D4-52B8-B93F-D1EE493C5AE3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870052-17F2-B953-F515-A1E98CC1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B1ADD-832E-85E0-74F1-AB6CA96E1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79048"/>
            <a:ext cx="11147323" cy="46138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lvl="1" indent="0">
              <a:buNone/>
            </a:pPr>
            <a:r>
              <a:rPr lang="en-US" sz="2800" dirty="0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3 </a:t>
            </a:r>
            <a:r>
              <a:rPr lang="en-US" sz="2800" dirty="0" err="1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februari</a:t>
            </a:r>
            <a:r>
              <a:rPr lang="en-US" sz="2800" dirty="0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 2026 – 14.00 - 17.30 </a:t>
            </a:r>
            <a:r>
              <a:rPr lang="en-US" sz="2800" dirty="0" err="1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uur</a:t>
            </a:r>
            <a:r>
              <a:rPr lang="en-US" sz="2800" dirty="0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 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locatie</a:t>
            </a:r>
            <a:r>
              <a:rPr lang="en-US" sz="2800" dirty="0">
                <a:solidFill>
                  <a:srgbClr val="00B050"/>
                </a:solidFill>
                <a:latin typeface="Trebuchet MS"/>
                <a:ea typeface="Calibri"/>
                <a:cs typeface="Calibri"/>
              </a:rPr>
              <a:t> Bed &amp; Business Heerhugowaard</a:t>
            </a:r>
          </a:p>
          <a:p>
            <a:pPr marL="571500" lvl="1" indent="0">
              <a:buNone/>
            </a:pPr>
            <a:endParaRPr lang="en-US" sz="2800" dirty="0">
              <a:solidFill>
                <a:schemeClr val="accent1"/>
              </a:solidFill>
              <a:latin typeface="Trebuchet MS"/>
              <a:ea typeface="Calibri"/>
              <a:cs typeface="Calibri"/>
            </a:endParaRPr>
          </a:p>
          <a:p>
            <a:pPr marL="1028700" lvl="1" indent="-457200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Save the date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Themabijeenkomst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Samenwerken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 in de regio</a:t>
            </a:r>
          </a:p>
          <a:p>
            <a:pPr marL="571500" lvl="1" indent="0">
              <a:buNone/>
            </a:pPr>
            <a:endParaRPr lang="en-US" sz="2800" dirty="0">
              <a:solidFill>
                <a:schemeClr val="accent1"/>
              </a:solidFill>
              <a:latin typeface="Trebuchet MS"/>
              <a:ea typeface="Calibri"/>
              <a:cs typeface="Calibri"/>
            </a:endParaRPr>
          </a:p>
          <a:p>
            <a:pPr marL="1028700" lvl="1" indent="-457200"/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Digitaal afstandsonderwijs (coalitie)</a:t>
            </a:r>
            <a:b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28700" lvl="1" indent="-457200"/>
            <a:r>
              <a:rPr lang="nl-N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Aanpassing onderwijs tijd</a:t>
            </a:r>
            <a:endParaRPr lang="en-US" sz="2800" dirty="0">
              <a:solidFill>
                <a:schemeClr val="accent1"/>
              </a:solidFill>
              <a:latin typeface="Trebuchet MS"/>
              <a:ea typeface="Calibri"/>
              <a:cs typeface="Calibri"/>
            </a:endParaRPr>
          </a:p>
          <a:p>
            <a:pPr marL="571500" lvl="1" indent="0">
              <a:buNone/>
            </a:pPr>
            <a:endParaRPr lang="en-US" sz="2800" dirty="0">
              <a:solidFill>
                <a:schemeClr val="accent1"/>
              </a:solidFill>
              <a:latin typeface="Trebuchet MS"/>
              <a:ea typeface="Calibri"/>
              <a:cs typeface="Calibri"/>
            </a:endParaRPr>
          </a:p>
          <a:p>
            <a:pPr marL="571500" lvl="1" indent="0">
              <a:buNone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7E908FF-88DB-68DB-CEDC-EC725B6C5367}"/>
              </a:ext>
            </a:extLst>
          </p:cNvPr>
          <p:cNvSpPr txBox="1"/>
          <p:nvPr/>
        </p:nvSpPr>
        <p:spPr>
          <a:xfrm>
            <a:off x="838200" y="310561"/>
            <a:ext cx="91045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/>
              </a:rPr>
              <a:t>MEDEDELINGEN VAN HET SWVNK</a:t>
            </a:r>
            <a:endParaRPr lang="nl-NL" sz="4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0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26DAB-9ECA-7FA1-94EE-9F265CB08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900011-5538-8FDB-2F1E-0976CF717887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920B2C-B677-0A63-B7D5-3D1AB1AF4D89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24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FF1F7-4B18-EC03-7B64-461EA138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5DD138-A133-5D79-AA29-AE472231BECB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79530CA-CC4D-B9CF-6BFD-50B2EAC0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141CB-ECE2-4BAC-3BD0-6EEF59FA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79048"/>
            <a:ext cx="11147323" cy="46138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lvl="1" indent="0">
              <a:buNone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pPr marL="571500" lvl="1" indent="0">
              <a:buNone/>
            </a:pP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  <a:p>
            <a:pPr marL="571500" lvl="1" indent="0">
              <a:buNone/>
            </a:pPr>
            <a:endParaRPr lang="en-US" sz="2800" dirty="0">
              <a:solidFill>
                <a:schemeClr val="accent1"/>
              </a:solidFill>
              <a:latin typeface="Trebuchet MS"/>
              <a:ea typeface="Calibri"/>
              <a:cs typeface="Calibri"/>
            </a:endParaRPr>
          </a:p>
          <a:p>
            <a:pPr marL="571500" lvl="1" indent="0">
              <a:buNone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429EF30-2F72-8EAE-EA42-62C5D6A0B764}"/>
              </a:ext>
            </a:extLst>
          </p:cNvPr>
          <p:cNvSpPr txBox="1"/>
          <p:nvPr/>
        </p:nvSpPr>
        <p:spPr>
          <a:xfrm>
            <a:off x="838200" y="310561"/>
            <a:ext cx="91045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AFRONDING</a:t>
            </a:r>
            <a:endParaRPr lang="nl-NL" sz="4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 descr="Kerstkaart ster fijne kerstdagen gelukkig 2026 | Kaartje2go">
            <a:extLst>
              <a:ext uri="{FF2B5EF4-FFF2-40B4-BE49-F238E27FC236}">
                <a16:creationId xmlns:a16="http://schemas.microsoft.com/office/drawing/2014/main" id="{FF19F7FB-F0A7-EE72-C10B-0FF519BA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753" y="1555187"/>
            <a:ext cx="4761167" cy="44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65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D243-63E9-F8E3-89C2-1B3659D6B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2D7DA8-B3CB-7AB4-DE51-E6F0FB9C367A}"/>
              </a:ext>
            </a:extLst>
          </p:cNvPr>
          <p:cNvSpPr/>
          <p:nvPr/>
        </p:nvSpPr>
        <p:spPr>
          <a:xfrm>
            <a:off x="-1" y="0"/>
            <a:ext cx="12198773" cy="6858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694EA-2966-AB8D-0AA2-0D65AF2E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20" y="1632862"/>
            <a:ext cx="3370729" cy="35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4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38FB5-E8A6-35CD-19E1-AD80D36C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80B5FB-ACFA-52BE-0007-E4A15EDB6B89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B37DA6-5498-8C52-348A-93B9F72B4ED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3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717AD-D895-0451-89B7-A16D3ED3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B0165B-0DF8-2D68-E2A2-ECBBF532B561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16DF25-D7C0-C723-5392-58DE62268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5A390-A9B7-313A-71B7-8942E594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79048"/>
            <a:ext cx="11147323" cy="49693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Welkom en kennismaken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5604728-A0AF-0F8E-B8FB-6E0417550E92}"/>
              </a:ext>
            </a:extLst>
          </p:cNvPr>
          <p:cNvSpPr txBox="1"/>
          <p:nvPr/>
        </p:nvSpPr>
        <p:spPr>
          <a:xfrm>
            <a:off x="838200" y="310561"/>
            <a:ext cx="699948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OPENING </a:t>
            </a:r>
            <a:endParaRPr lang="nl-NL" sz="4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1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A4177-C3CA-D3DE-90F8-D9637A96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076386-71BD-7477-A23C-89A4764D4594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2B7343-4DAE-5459-D082-2A1AECCAB78F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4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4B287-F641-487F-0233-7B1F9829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A3313A-B661-542D-922B-96B92F9923AD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1ED965-4760-7564-6CED-EAA5F4CE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5349E-D22C-7482-F343-F8B3AFF77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79048"/>
            <a:ext cx="11147323" cy="49693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dirty="0">
              <a:solidFill>
                <a:schemeClr val="bg1">
                  <a:lumMod val="49000"/>
                </a:schemeClr>
              </a:solidFill>
              <a:latin typeface="Trebuchet MS"/>
              <a:ea typeface="Calibri"/>
              <a:cs typeface="Calibri"/>
            </a:endParaRPr>
          </a:p>
          <a:p>
            <a:r>
              <a:rPr lang="nl-NL" dirty="0">
                <a:solidFill>
                  <a:schemeClr val="bg1">
                    <a:lumMod val="49000"/>
                  </a:schemeClr>
                </a:solidFill>
                <a:latin typeface="Trebuchet MS"/>
                <a:ea typeface="Calibri"/>
                <a:cs typeface="Calibri"/>
              </a:rPr>
              <a:t>Doorstroomklas Jan </a:t>
            </a:r>
            <a:r>
              <a:rPr lang="nl-NL" dirty="0" err="1">
                <a:solidFill>
                  <a:schemeClr val="bg1">
                    <a:lumMod val="49000"/>
                  </a:schemeClr>
                </a:solidFill>
                <a:latin typeface="Trebuchet MS"/>
                <a:ea typeface="Calibri"/>
                <a:cs typeface="Calibri"/>
              </a:rPr>
              <a:t>Arentsz</a:t>
            </a:r>
            <a:r>
              <a:rPr lang="nl-NL" dirty="0">
                <a:solidFill>
                  <a:schemeClr val="bg1">
                    <a:lumMod val="49000"/>
                  </a:schemeClr>
                </a:solidFill>
                <a:latin typeface="Trebuchet MS"/>
                <a:ea typeface="Calibri"/>
                <a:cs typeface="Calibri"/>
              </a:rPr>
              <a:t> - </a:t>
            </a:r>
            <a:r>
              <a:rPr lang="nl-NL" dirty="0" err="1">
                <a:solidFill>
                  <a:schemeClr val="bg1">
                    <a:lumMod val="49000"/>
                  </a:schemeClr>
                </a:solidFill>
                <a:latin typeface="Trebuchet MS"/>
                <a:ea typeface="Calibri"/>
                <a:cs typeface="Calibri"/>
              </a:rPr>
              <a:t>Heliomare</a:t>
            </a:r>
            <a:endParaRPr lang="nl-NL" dirty="0">
              <a:solidFill>
                <a:schemeClr val="bg1">
                  <a:lumMod val="49000"/>
                </a:schemeClr>
              </a:solidFill>
              <a:latin typeface="Trebuchet MS"/>
            </a:endParaRPr>
          </a:p>
          <a:p>
            <a:r>
              <a:rPr lang="nl-NL" dirty="0">
                <a:solidFill>
                  <a:schemeClr val="bg1">
                    <a:lumMod val="49000"/>
                  </a:schemeClr>
                </a:solidFill>
                <a:latin typeface="Trebuchet MS"/>
                <a:ea typeface="Calibri"/>
                <a:cs typeface="Calibri"/>
              </a:rPr>
              <a:t>Leerjaar 1 en 2, vmbo-TL en havo</a:t>
            </a:r>
            <a:endParaRPr lang="nl-NL" dirty="0">
              <a:solidFill>
                <a:schemeClr val="bg1">
                  <a:lumMod val="49000"/>
                </a:schemeClr>
              </a:solidFill>
              <a:latin typeface="Trebuchet MS"/>
            </a:endParaRPr>
          </a:p>
          <a:p>
            <a:r>
              <a:rPr lang="nl-NL" dirty="0">
                <a:solidFill>
                  <a:schemeClr val="bg1">
                    <a:lumMod val="49000"/>
                  </a:schemeClr>
                </a:solidFill>
                <a:latin typeface="Trebuchet MS"/>
                <a:ea typeface="Calibri"/>
                <a:cs typeface="Calibri"/>
              </a:rPr>
              <a:t>Internaliserende problematiek</a:t>
            </a:r>
            <a:endParaRPr lang="nl-NL" dirty="0">
              <a:solidFill>
                <a:schemeClr val="bg1">
                  <a:lumMod val="49000"/>
                </a:schemeClr>
              </a:solidFill>
              <a:latin typeface="Trebuchet MS"/>
            </a:endParaRPr>
          </a:p>
          <a:p>
            <a:r>
              <a:rPr lang="nl-NL" dirty="0">
                <a:solidFill>
                  <a:schemeClr val="bg1">
                    <a:lumMod val="49000"/>
                  </a:schemeClr>
                </a:solidFill>
                <a:latin typeface="Trebuchet MS"/>
                <a:ea typeface="Calibri"/>
                <a:cs typeface="Calibri"/>
              </a:rPr>
              <a:t>Perspectief op regulier onderwijs </a:t>
            </a:r>
            <a:endParaRPr lang="nl-NL" dirty="0">
              <a:solidFill>
                <a:schemeClr val="bg1">
                  <a:lumMod val="49000"/>
                </a:schemeClr>
              </a:solidFill>
              <a:latin typeface="Trebuchet MS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B597CEC-B3AD-D2A2-A7EF-58EF9293761B}"/>
              </a:ext>
            </a:extLst>
          </p:cNvPr>
          <p:cNvSpPr txBox="1"/>
          <p:nvPr/>
        </p:nvSpPr>
        <p:spPr>
          <a:xfrm>
            <a:off x="838200" y="310561"/>
            <a:ext cx="699948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DOORSTROOMKLAS</a:t>
            </a:r>
            <a:endParaRPr lang="nl-NL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6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4924B-22B7-C545-DA46-C62BBF4E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4AEC6-5A89-6911-AC8D-CA095341F5D7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713551-5F28-C65E-CB2A-29189502D0C8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5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B52397-4A63-9045-3F64-5F0FD8BA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514D34-4DAF-A041-A030-BDA216B61D2D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5A28D-4F7F-9E07-CED4-1EAD9A3B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282F9-FBA8-497C-C74A-83295CB2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59374"/>
            <a:ext cx="11147323" cy="4433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  <a:t>OPP leertraject: </a:t>
            </a:r>
            <a:r>
              <a:rPr lang="nl-NL" sz="2400" dirty="0">
                <a:latin typeface="Trebuchet MS"/>
                <a:hlinkClick r:id="rId3"/>
              </a:rPr>
              <a:t>Home - Netwerk OCO - SWVNK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latin typeface="Trebuchet MS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49000"/>
                  </a:schemeClr>
                </a:solidFill>
                <a:latin typeface="Trebuchet MS"/>
              </a:rPr>
              <a:t>Tip: de volgende </a:t>
            </a:r>
            <a:r>
              <a:rPr lang="nl-NL" sz="2000" dirty="0" err="1">
                <a:solidFill>
                  <a:schemeClr val="bg1">
                    <a:lumMod val="49000"/>
                  </a:schemeClr>
                </a:solidFill>
                <a:latin typeface="Trebuchet MS"/>
              </a:rPr>
              <a:t>OPP's</a:t>
            </a:r>
            <a:r>
              <a:rPr lang="nl-NL" sz="2000" dirty="0">
                <a:solidFill>
                  <a:schemeClr val="bg1">
                    <a:lumMod val="49000"/>
                  </a:schemeClr>
                </a:solidFill>
                <a:latin typeface="Trebuchet MS"/>
              </a:rPr>
              <a:t> staan op het netwerkplein: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u="sng" dirty="0">
                <a:hlinkClick r:id="rId4"/>
              </a:rPr>
              <a:t>Voorbeeld format OPP Steunpunt Passend Onderwijs</a:t>
            </a:r>
            <a:endParaRPr lang="nl-NL" sz="2000" dirty="0"/>
          </a:p>
          <a:p>
            <a:r>
              <a:rPr lang="nl-NL" sz="2000" u="sng" dirty="0">
                <a:hlinkClick r:id="rId5"/>
              </a:rPr>
              <a:t>Berger Scholengemeenschap</a:t>
            </a:r>
            <a:endParaRPr lang="nl-NL" sz="2000" dirty="0"/>
          </a:p>
          <a:p>
            <a:r>
              <a:rPr lang="nl-NL" sz="2000" u="sng" dirty="0">
                <a:hlinkClick r:id="rId6"/>
              </a:rPr>
              <a:t>De Spinaker Alkmaar</a:t>
            </a:r>
            <a:endParaRPr lang="nl-NL" sz="2000" u="sng" dirty="0"/>
          </a:p>
          <a:p>
            <a:r>
              <a:rPr lang="nl-NL" sz="2000" u="sng" dirty="0">
                <a:hlinkClick r:id="rId7"/>
              </a:rPr>
              <a:t>Focus</a:t>
            </a:r>
            <a:endParaRPr lang="nl-NL" sz="2000" u="sng" dirty="0"/>
          </a:p>
          <a:p>
            <a:r>
              <a:rPr lang="nl-NL" sz="2000" u="sng" dirty="0" err="1">
                <a:latin typeface="Trebuchet MS"/>
                <a:hlinkClick r:id="rId8"/>
              </a:rPr>
              <a:t>Murmellius</a:t>
            </a:r>
            <a:r>
              <a:rPr lang="nl-NL" sz="2000" u="sng" dirty="0">
                <a:latin typeface="Trebuchet MS"/>
                <a:hlinkClick r:id="rId8"/>
              </a:rPr>
              <a:t> Gymnasium</a:t>
            </a:r>
            <a:endParaRPr lang="nl-NL" sz="2000" u="sng" dirty="0">
              <a:latin typeface="Trebuchet MS"/>
            </a:endParaRPr>
          </a:p>
          <a:p>
            <a:r>
              <a:rPr lang="nl-NL" sz="2000" u="sng" dirty="0" err="1">
                <a:latin typeface="Trebuchet MS"/>
                <a:hlinkClick r:id="rId9"/>
              </a:rPr>
              <a:t>Trinitas</a:t>
            </a:r>
            <a:r>
              <a:rPr lang="nl-NL" sz="2000" u="sng" dirty="0">
                <a:latin typeface="Trebuchet MS"/>
                <a:hlinkClick r:id="rId9"/>
              </a:rPr>
              <a:t> College Han </a:t>
            </a:r>
            <a:r>
              <a:rPr lang="nl-NL" sz="2000" u="sng" dirty="0" err="1">
                <a:latin typeface="Trebuchet MS"/>
                <a:hlinkClick r:id="rId9"/>
              </a:rPr>
              <a:t>Fortmann</a:t>
            </a:r>
            <a:endParaRPr lang="nl-NL" sz="2000" u="sng" dirty="0">
              <a:latin typeface="Trebuchet MS"/>
            </a:endParaRPr>
          </a:p>
          <a:p>
            <a:r>
              <a:rPr lang="nl-NL" sz="2000" u="sng" dirty="0">
                <a:hlinkClick r:id="rId10"/>
              </a:rPr>
              <a:t>Vonk Heerhugowaard</a:t>
            </a:r>
            <a:endParaRPr lang="nl-NL" sz="2000" dirty="0"/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7D83435-8BE3-85C5-517D-CA54B1C8F7CA}"/>
              </a:ext>
            </a:extLst>
          </p:cNvPr>
          <p:cNvSpPr txBox="1"/>
          <p:nvPr/>
        </p:nvSpPr>
        <p:spPr>
          <a:xfrm>
            <a:off x="838200" y="310561"/>
            <a:ext cx="71423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/>
              </a:rPr>
              <a:t>TERUG- EN VOORUITBLIK</a:t>
            </a:r>
            <a:endParaRPr lang="nl-NL" sz="4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3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A893-5BC5-096E-DD3B-2EEA8F04D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08BD00-CD06-88E6-FE81-5BE17B7AF0C8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D48C8F-5E3A-54F6-D7CC-FCF0E1582AA0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6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EB46D2-9AB1-B24E-C719-38AEB9CF9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5F1238-6688-D07F-E6F9-2FFA1F11FB03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AFB8C-DB89-D465-D655-DED5C137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2A6192-9504-00AE-3C56-D599FFCAA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73"/>
            <a:ext cx="11147323" cy="43665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Kim en Meta vertelden samen met een ouder bij Steunpunt Passend Onderwijs het verhaal van een jongere, ouders en een reguliere school; samenwerken, vertrouwen, ieders inzet en betrokkenheid en het benutten van ruimte in regels. 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zijn trots op wat we samen hebben bereikt en geleerd, een diploma is behaald en het hele proces heeft ons dichterbij inclusie gebracht. 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Hoe hebben het samenwerkingsverband, de school en de ouder samengewerkt om deze leerling te helpen? Dit is terug te zien in het 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webinar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Klik </a:t>
            </a:r>
            <a:r>
              <a:rPr lang="nl-NL" sz="24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voor meer informatie over Ruimte in Regels en om het 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webinar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terug te kijken.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DB63F2F-2C84-193D-8BAE-50B26CE3CF7E}"/>
              </a:ext>
            </a:extLst>
          </p:cNvPr>
          <p:cNvSpPr txBox="1"/>
          <p:nvPr/>
        </p:nvSpPr>
        <p:spPr>
          <a:xfrm>
            <a:off x="838200" y="336694"/>
            <a:ext cx="959031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Trebuchet MS"/>
              </a:rPr>
              <a:t>WEBINAR RUIMTE IN REGELS </a:t>
            </a:r>
            <a:endParaRPr lang="nl-NL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3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84BF-0E96-A5C7-2E58-8A7E12D6D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859B52-6CE0-4D98-9640-B8AAF50D33A9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939CE7-FD6C-1FCF-F613-F90F5482DAEB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7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3FBC4-4B0B-E286-0C71-A1DB31ED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EC9ED1-C2A9-CB47-47FD-CDE33B155E38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259C23-762C-A804-CA81-FFA8697D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41569-D147-3707-05D4-BC532819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839"/>
            <a:ext cx="10847832" cy="4327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nieuwe wet </a:t>
            </a:r>
            <a:r>
              <a:rPr lang="nl-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‘Van School naar duurzaam werk’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gaat in per 1 januari 2026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 wet heeft als doel om </a:t>
            </a:r>
            <a:r>
              <a:rPr lang="nl-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kansengelijkheid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te bevorderen door 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jongeren te ondersteunen bij hun overgang van school naar werk. 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Aanvullende loopbaan begeleiding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Leeftijd wordt verhoogd van 23 naar 27 jaar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Preventieve rol van gemeenten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Samenwerking bevorderen t.b.v. een integrale aanpak</a:t>
            </a: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DEF3CDD-B749-4978-C60A-D40CFE40B645}"/>
              </a:ext>
            </a:extLst>
          </p:cNvPr>
          <p:cNvSpPr txBox="1"/>
          <p:nvPr/>
        </p:nvSpPr>
        <p:spPr>
          <a:xfrm>
            <a:off x="838199" y="336694"/>
            <a:ext cx="107006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Trebuchet MS"/>
              </a:rPr>
              <a:t>WEBINAR VAN SCHOOL NAAR DUURZAAM WERK</a:t>
            </a:r>
            <a:endParaRPr lang="nl-NL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9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57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Beleidsregel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31940" y="3596434"/>
            <a:ext cx="43783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afwijking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 verplichte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minimum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aantal uren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onderwijstijd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9971" y="6323710"/>
            <a:ext cx="1111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3100" y="0"/>
            <a:ext cx="685799" cy="141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8" cy="766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86487"/>
            <a:ext cx="12191998" cy="671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1589"/>
            <a:ext cx="914400" cy="10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2351" y="2728656"/>
            <a:ext cx="3444240" cy="195198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9565" algn="l"/>
              </a:tabLst>
              <a:defRPr/>
            </a:pPr>
            <a:r>
              <a:rPr kumimoji="0" sz="1900" b="0" i="0" u="none" strike="noStrike" kern="1200" cap="none" spc="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›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Beleidsregel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AOT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>
                <a:tab pos="329565" algn="l"/>
              </a:tabLst>
              <a:defRPr/>
            </a:pPr>
            <a:r>
              <a:rPr kumimoji="0" sz="1900" b="0" i="0" u="none" strike="noStrike" kern="1200" cap="none" spc="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›	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Veranderingen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2025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9565" algn="l"/>
              </a:tabLst>
              <a:defRPr/>
            </a:pPr>
            <a:r>
              <a:rPr kumimoji="0" sz="1900" b="0" i="0" u="none" strike="noStrike" kern="1200" cap="none" spc="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›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OPP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centraal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9565" algn="l"/>
              </a:tabLst>
              <a:defRPr/>
            </a:pPr>
            <a:r>
              <a:rPr kumimoji="0" sz="1900" b="0" i="0" u="none" strike="noStrike" kern="1200" cap="none" spc="5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›	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900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Vragen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3740" y="1000217"/>
            <a:ext cx="1010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5" dirty="0">
                <a:solidFill>
                  <a:srgbClr val="A90060"/>
                </a:solidFill>
              </a:rPr>
              <a:t>Informatie passend bij </a:t>
            </a:r>
            <a:r>
              <a:rPr sz="3600" u="none" spc="-15" dirty="0">
                <a:solidFill>
                  <a:srgbClr val="A90060"/>
                </a:solidFill>
              </a:rPr>
              <a:t>“Passend</a:t>
            </a:r>
            <a:r>
              <a:rPr sz="3600" u="none" spc="-60" dirty="0">
                <a:solidFill>
                  <a:srgbClr val="A90060"/>
                </a:solidFill>
              </a:rPr>
              <a:t> </a:t>
            </a:r>
            <a:r>
              <a:rPr sz="3600" u="none" spc="-5" dirty="0">
                <a:solidFill>
                  <a:srgbClr val="A90060"/>
                </a:solidFill>
              </a:rPr>
              <a:t>Onderwijs”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13740" y="6278929"/>
            <a:ext cx="1910714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8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Inspectie van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het</a:t>
            </a:r>
            <a:r>
              <a:rPr kumimoji="0" sz="1050" b="0" i="0" u="none" strike="noStrike" kern="1200" cap="none" spc="-12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Onderwijs 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12-11-2025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0000" y="6323723"/>
            <a:ext cx="1111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terke Kinde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751F"/>
      </a:accent1>
      <a:accent2>
        <a:srgbClr val="99CA3E"/>
      </a:accent2>
      <a:accent3>
        <a:srgbClr val="4AA5B5"/>
      </a:accent3>
      <a:accent4>
        <a:srgbClr val="7F7F7F"/>
      </a:accent4>
      <a:accent5>
        <a:srgbClr val="5B9BD5"/>
      </a:accent5>
      <a:accent6>
        <a:srgbClr val="70AD47"/>
      </a:accent6>
      <a:hlink>
        <a:srgbClr val="53535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e Kinderen Template" id="{E507DCE5-63C6-934F-AEC1-8397B41093D4}" vid="{865F1BB0-9085-7748-8D93-0CC32DCA169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e Kinderen Template" id="{E507DCE5-63C6-934F-AEC1-8397B41093D4}" vid="{0978B499-7140-0549-8266-308B54A8E7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B7F5D6A07544EA536A56AF952711D" ma:contentTypeVersion="3" ma:contentTypeDescription="Een nieuw document maken." ma:contentTypeScope="" ma:versionID="bdb22490618b8c4e1e184083de6ed8c3">
  <xsd:schema xmlns:xsd="http://www.w3.org/2001/XMLSchema" xmlns:xs="http://www.w3.org/2001/XMLSchema" xmlns:p="http://schemas.microsoft.com/office/2006/metadata/properties" xmlns:ns2="e13f34f3-ebda-43f1-8fdd-83a6fb2df527" targetNamespace="http://schemas.microsoft.com/office/2006/metadata/properties" ma:root="true" ma:fieldsID="d5f3bfd2d6885606193e95781940de26" ns2:_="">
    <xsd:import namespace="e13f34f3-ebda-43f1-8fdd-83a6fb2df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f34f3-ebda-43f1-8fdd-83a6fb2df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773051-2A7F-4B33-949E-0C556D6464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E487D-1DA1-40BC-8588-298CE708F4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f34f3-ebda-43f1-8fdd-83a6fb2df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030717-80A8-4152-B720-2F986C97FB57}">
  <ds:schemaRefs>
    <ds:schemaRef ds:uri="http://purl.org/dc/elements/1.1/"/>
    <ds:schemaRef ds:uri="e13f34f3-ebda-43f1-8fdd-83a6fb2df527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Sterke Kinderen Template</Template>
  <TotalTime>44</TotalTime>
  <Words>1226</Words>
  <Application>Microsoft Office PowerPoint</Application>
  <PresentationFormat>Breedbeeld</PresentationFormat>
  <Paragraphs>183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25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Times New Roman</vt:lpstr>
      <vt:lpstr>Trebuchet MS</vt:lpstr>
      <vt:lpstr>Verdana</vt:lpstr>
      <vt:lpstr>Wingdings</vt:lpstr>
      <vt:lpstr>Kantoorthema</vt:lpstr>
      <vt:lpstr>Custom Design</vt:lpstr>
      <vt:lpstr>Office Theme</vt:lpstr>
      <vt:lpstr>Netwerk OCO </vt:lpstr>
      <vt:lpstr> </vt:lpstr>
      <vt:lpstr> </vt:lpstr>
      <vt:lpstr> </vt:lpstr>
      <vt:lpstr> </vt:lpstr>
      <vt:lpstr> </vt:lpstr>
      <vt:lpstr> </vt:lpstr>
      <vt:lpstr>Beleidsregel</vt:lpstr>
      <vt:lpstr>Informatie passend bij “Passend Onderwijs”</vt:lpstr>
      <vt:lpstr>PowerPoint-presentatie</vt:lpstr>
      <vt:lpstr>Maatwerk: afwijking onderwijstijd</vt:lpstr>
      <vt:lpstr>Maatwerk: afwijking onderwijstijd We richten ons voor nu op 3 fundamentele wijzigingen (thema`s) vanuit de  geactualiseerde beleidsregel;</vt:lpstr>
      <vt:lpstr>1. Categorie indeling</vt:lpstr>
      <vt:lpstr>2. Deskundigenadvies vervalt</vt:lpstr>
      <vt:lpstr>Invulling ingroeiplan;</vt:lpstr>
      <vt:lpstr>afwijking onderwijstijd</vt:lpstr>
      <vt:lpstr>Staatscourant 2025, 36518 |  Overheid.nl &gt; Officiële  bekendmakingen</vt:lpstr>
      <vt:lpstr> </vt:lpstr>
      <vt:lpstr> </vt:lpstr>
      <vt:lpstr> </vt:lpstr>
      <vt:lpstr> </vt:lpstr>
      <vt:lpstr> </vt:lpstr>
      <vt:lpstr> </vt:lpstr>
      <vt:lpstr>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TITEL</dc:title>
  <dc:creator>Birgit Eikelenboom</dc:creator>
  <cp:lastModifiedBy>Birgit Eikelenboom</cp:lastModifiedBy>
  <cp:revision>7</cp:revision>
  <dcterms:created xsi:type="dcterms:W3CDTF">2018-11-13T13:44:38Z</dcterms:created>
  <dcterms:modified xsi:type="dcterms:W3CDTF">2025-12-16T13:12:21Z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0x0101006E5B7F5D6A07544EA536A56AF952711D</vt:lpwstr>
  </property>
  <property fmtid="{D5CDD505-2E9C-101B-9397-08002B2CF9AE}" pid="3" name="MediaServiceImageTags">
    <vt:lpwstr/>
  </property>
</Properties>
</file>