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26"/>
  </p:notesMasterIdLst>
  <p:handoutMasterIdLst>
    <p:handoutMasterId r:id="rId27"/>
  </p:handoutMasterIdLst>
  <p:sldIdLst>
    <p:sldId id="256" r:id="rId6"/>
    <p:sldId id="267" r:id="rId7"/>
    <p:sldId id="269" r:id="rId8"/>
    <p:sldId id="273" r:id="rId9"/>
    <p:sldId id="270" r:id="rId10"/>
    <p:sldId id="268" r:id="rId11"/>
    <p:sldId id="281" r:id="rId12"/>
    <p:sldId id="271" r:id="rId13"/>
    <p:sldId id="275" r:id="rId14"/>
    <p:sldId id="279" r:id="rId15"/>
    <p:sldId id="280" r:id="rId16"/>
    <p:sldId id="285" r:id="rId17"/>
    <p:sldId id="277" r:id="rId18"/>
    <p:sldId id="282" r:id="rId19"/>
    <p:sldId id="283" r:id="rId20"/>
    <p:sldId id="274" r:id="rId21"/>
    <p:sldId id="278" r:id="rId22"/>
    <p:sldId id="272" r:id="rId23"/>
    <p:sldId id="284" r:id="rId24"/>
    <p:sldId id="26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0C8F"/>
    <a:srgbClr val="612F0F"/>
    <a:srgbClr val="49A4B4"/>
    <a:srgbClr val="A4C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9D0799-59B8-9A3A-49EB-A8FA29FB42FC}" v="1" dt="2026-10-26T20:04:06.054"/>
    <p1510:client id="{6FA4252D-5287-587F-E7EE-A2C63E70AEEE}" v="61" dt="2026-10-27T07:02:19.5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da van den Hoek-van de Geer" userId="ed38728e-ec48-41fc-aa25-833f1630692d" providerId="ADAL" clId="{D4649717-25C5-469E-A694-27A39FBEBC6F}"/>
    <pc:docChg chg="delSld">
      <pc:chgData name="Hilda van den Hoek-van de Geer" userId="ed38728e-ec48-41fc-aa25-833f1630692d" providerId="ADAL" clId="{D4649717-25C5-469E-A694-27A39FBEBC6F}" dt="2026-10-27T15:45:02.222" v="0" actId="2696"/>
      <pc:docMkLst>
        <pc:docMk/>
      </pc:docMkLst>
      <pc:sldChg chg="del">
        <pc:chgData name="Hilda van den Hoek-van de Geer" userId="ed38728e-ec48-41fc-aa25-833f1630692d" providerId="ADAL" clId="{D4649717-25C5-469E-A694-27A39FBEBC6F}" dt="2026-10-27T15:45:02.222" v="0" actId="2696"/>
        <pc:sldMkLst>
          <pc:docMk/>
          <pc:sldMk cId="3872050820" sldId="27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346AE43-3EFD-B341-A80F-5C41077C0A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9A6DFE-C993-0940-B1BD-294538DE1A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56CBA-AC57-E34E-992E-81C4ACDE21F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1F09D8-E9F7-8D4D-9A82-07B7090C82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7FD952-850F-5E48-A978-104A34ECFF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867FE-D9C9-5347-A5B8-231765D02BC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52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B035BD-9185-41E0-B3AC-A0759443224A}" type="datetimeFigureOut">
              <a:t>27-10-2026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53BFA-2749-4BCD-8601-EC9CAEAEFCFA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6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Collega's </a:t>
            </a:r>
            <a:r>
              <a:rPr lang="en-US" dirty="0" err="1">
                <a:ea typeface="Calibri"/>
                <a:cs typeface="Calibri"/>
              </a:rPr>
              <a:t>bedenken</a:t>
            </a:r>
            <a:r>
              <a:rPr lang="en-US" dirty="0">
                <a:ea typeface="Calibri"/>
                <a:cs typeface="Calibri"/>
              </a:rPr>
              <a:t> wat </a:t>
            </a:r>
            <a:r>
              <a:rPr lang="en-US" dirty="0" err="1">
                <a:ea typeface="Calibri"/>
                <a:cs typeface="Calibri"/>
              </a:rPr>
              <a:t>zij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zouden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kunnen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bijdragen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aan</a:t>
            </a:r>
            <a:r>
              <a:rPr lang="en-US" dirty="0">
                <a:ea typeface="Calibri"/>
                <a:cs typeface="Calibri"/>
              </a:rPr>
              <a:t> het </a:t>
            </a:r>
            <a:r>
              <a:rPr lang="en-US" dirty="0" err="1">
                <a:ea typeface="Calibri"/>
                <a:cs typeface="Calibri"/>
              </a:rPr>
              <a:t>swv</a:t>
            </a:r>
            <a:r>
              <a:rPr lang="en-US" dirty="0">
                <a:ea typeface="Calibri"/>
                <a:cs typeface="Calibri"/>
              </a:rPr>
              <a:t> in het </a:t>
            </a:r>
            <a:r>
              <a:rPr lang="en-US" dirty="0" err="1">
                <a:ea typeface="Calibri"/>
                <a:cs typeface="Calibri"/>
              </a:rPr>
              <a:t>kader</a:t>
            </a:r>
            <a:r>
              <a:rPr lang="en-US" dirty="0">
                <a:ea typeface="Calibri"/>
                <a:cs typeface="Calibri"/>
              </a:rPr>
              <a:t> van:</a:t>
            </a:r>
          </a:p>
          <a:p>
            <a:r>
              <a:rPr lang="en-US" dirty="0" err="1">
                <a:ea typeface="Calibri"/>
                <a:cs typeface="Calibri"/>
              </a:rPr>
              <a:t>Versterken</a:t>
            </a:r>
            <a:r>
              <a:rPr lang="en-US" dirty="0">
                <a:ea typeface="Calibri"/>
                <a:cs typeface="Calibri"/>
              </a:rPr>
              <a:t> van de context</a:t>
            </a:r>
          </a:p>
          <a:p>
            <a:r>
              <a:rPr lang="en-US" dirty="0" err="1">
                <a:ea typeface="Calibri"/>
                <a:cs typeface="Calibri"/>
              </a:rPr>
              <a:t>Inclusiever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onderwijs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Voor alle </a:t>
            </a:r>
            <a:r>
              <a:rPr lang="en-US" dirty="0" err="1">
                <a:ea typeface="Calibri"/>
                <a:cs typeface="Calibri"/>
              </a:rPr>
              <a:t>leerlingen</a:t>
            </a:r>
            <a:r>
              <a:rPr lang="en-US" dirty="0">
                <a:ea typeface="Calibri"/>
                <a:cs typeface="Calibri"/>
              </a:rPr>
              <a:t> in de regio</a:t>
            </a:r>
          </a:p>
          <a:p>
            <a:r>
              <a:rPr lang="en-US" dirty="0">
                <a:ea typeface="Calibri"/>
                <a:cs typeface="Calibri"/>
              </a:rPr>
              <a:t>Voor </a:t>
            </a:r>
            <a:r>
              <a:rPr lang="en-US" dirty="0" err="1">
                <a:ea typeface="Calibri"/>
                <a:cs typeface="Calibri"/>
              </a:rPr>
              <a:t>hun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collega's</a:t>
            </a:r>
            <a:r>
              <a:rPr lang="en-US" dirty="0">
                <a:ea typeface="Calibri"/>
                <a:cs typeface="Calibri"/>
              </a:rPr>
              <a:t> op de </a:t>
            </a:r>
            <a:r>
              <a:rPr lang="en-US" dirty="0" err="1">
                <a:ea typeface="Calibri"/>
                <a:cs typeface="Calibri"/>
              </a:rPr>
              <a:t>scholen</a:t>
            </a:r>
            <a:r>
              <a:rPr lang="en-US" dirty="0">
                <a:ea typeface="Calibri"/>
                <a:cs typeface="Calibri"/>
              </a:rPr>
              <a:t>.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Zij </a:t>
            </a:r>
            <a:r>
              <a:rPr lang="en-US" dirty="0" err="1">
                <a:ea typeface="Calibri"/>
                <a:cs typeface="Calibri"/>
              </a:rPr>
              <a:t>vullen</a:t>
            </a:r>
            <a:r>
              <a:rPr lang="en-US" dirty="0">
                <a:ea typeface="Calibri"/>
                <a:cs typeface="Calibri"/>
              </a:rPr>
              <a:t> 3 </a:t>
            </a:r>
            <a:r>
              <a:rPr lang="en-US" dirty="0" err="1">
                <a:ea typeface="Calibri"/>
                <a:cs typeface="Calibri"/>
              </a:rPr>
              <a:t>post-its</a:t>
            </a:r>
            <a:r>
              <a:rPr lang="en-US" dirty="0">
                <a:ea typeface="Calibri"/>
                <a:cs typeface="Calibri"/>
              </a:rPr>
              <a:t> in met </a:t>
            </a:r>
            <a:r>
              <a:rPr lang="en-US" dirty="0" err="1">
                <a:ea typeface="Calibri"/>
                <a:cs typeface="Calibri"/>
              </a:rPr>
              <a:t>aanbod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en</a:t>
            </a:r>
            <a:r>
              <a:rPr lang="en-US" dirty="0">
                <a:ea typeface="Calibri"/>
                <a:cs typeface="Calibri"/>
              </a:rPr>
              <a:t> naam </a:t>
            </a:r>
            <a:r>
              <a:rPr lang="en-US" dirty="0" err="1">
                <a:ea typeface="Calibri"/>
                <a:cs typeface="Calibri"/>
              </a:rPr>
              <a:t>en</a:t>
            </a:r>
            <a:r>
              <a:rPr lang="en-US" dirty="0">
                <a:ea typeface="Calibri"/>
                <a:cs typeface="Calibri"/>
              </a:rPr>
              <a:t> school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 err="1">
                <a:ea typeface="Calibri"/>
                <a:cs typeface="Calibri"/>
              </a:rPr>
              <a:t>Daarna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bedenken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zij</a:t>
            </a:r>
            <a:r>
              <a:rPr lang="en-US" dirty="0">
                <a:ea typeface="Calibri"/>
                <a:cs typeface="Calibri"/>
              </a:rPr>
              <a:t> 3 </a:t>
            </a:r>
            <a:r>
              <a:rPr lang="en-US" dirty="0" err="1">
                <a:ea typeface="Calibri"/>
                <a:cs typeface="Calibri"/>
              </a:rPr>
              <a:t>vragen</a:t>
            </a:r>
            <a:r>
              <a:rPr lang="en-US" dirty="0">
                <a:ea typeface="Calibri"/>
                <a:cs typeface="Calibri"/>
              </a:rPr>
              <a:t> die </a:t>
            </a:r>
            <a:r>
              <a:rPr lang="en-US" dirty="0" err="1">
                <a:ea typeface="Calibri"/>
                <a:cs typeface="Calibri"/>
              </a:rPr>
              <a:t>zij</a:t>
            </a:r>
            <a:r>
              <a:rPr lang="en-US" dirty="0">
                <a:ea typeface="Calibri"/>
                <a:cs typeface="Calibri"/>
              </a:rPr>
              <a:t> op het </a:t>
            </a:r>
            <a:r>
              <a:rPr lang="en-US" dirty="0" err="1">
                <a:ea typeface="Calibri"/>
                <a:cs typeface="Calibri"/>
              </a:rPr>
              <a:t>vraagbord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plakken</a:t>
            </a:r>
            <a:r>
              <a:rPr lang="en-US" dirty="0">
                <a:ea typeface="Calibri"/>
                <a:cs typeface="Calibri"/>
              </a:rPr>
              <a:t> met naam </a:t>
            </a:r>
            <a:r>
              <a:rPr lang="en-US" dirty="0" err="1">
                <a:ea typeface="Calibri"/>
                <a:cs typeface="Calibri"/>
              </a:rPr>
              <a:t>en</a:t>
            </a:r>
            <a:r>
              <a:rPr lang="en-US" dirty="0">
                <a:ea typeface="Calibri"/>
                <a:cs typeface="Calibri"/>
              </a:rPr>
              <a:t> school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We </a:t>
            </a:r>
            <a:r>
              <a:rPr lang="en-US" dirty="0" err="1">
                <a:ea typeface="Calibri"/>
                <a:cs typeface="Calibri"/>
              </a:rPr>
              <a:t>bespreken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daarna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plenair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vraag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aanbod</a:t>
            </a:r>
            <a:r>
              <a:rPr lang="en-US" dirty="0"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53BFA-2749-4BCD-8601-EC9CAEAEFCFA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98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DE029-EED4-8C46-A8AD-06679CF79D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5B3A4F-EF65-CE4C-8C74-DBDBBDD39A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B56C0-F73F-2541-A79A-E71AD77EE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EECE-8140-064C-B56E-681DB515E12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64944-BCBC-B444-9AF3-4686B172C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9F917-FC54-0F40-8519-F5147419F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A42-D36A-394E-ADAA-3765DFE2B3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84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7AADB-1CEE-8541-BAB0-12FB23AFE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BEA00-B081-144A-A587-5ACD25E2B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8778D-065B-A341-8CB7-A76D06DBE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EECE-8140-064C-B56E-681DB515E12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D1631-40B3-1F43-9D66-C1393B44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A2A10-15AA-1747-BCAE-C451994E8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A42-D36A-394E-ADAA-3765DFE2B3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71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5C3F8-860E-9C44-89DE-82B6A0084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2838ED-0446-A749-8668-7D64A205D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9D383-A2AC-6149-8928-A6588DD3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EECE-8140-064C-B56E-681DB515E12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70C0A-AD6A-5747-BD68-DA72D07C0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8F17E-B287-F549-8216-D872523A5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A42-D36A-394E-ADAA-3765DFE2B3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510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8DFBC-CDF8-0344-93B7-C1770F534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E902-3038-7542-ACFD-6966FBA9C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5AFB1F-258C-314C-838A-A7422C48B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94DF2-14E9-3944-B88E-2117967C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EECE-8140-064C-B56E-681DB515E12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C667A-0D01-5C42-A38B-09874AA68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8C4A65-D976-2047-A3C0-44EA12FA6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A42-D36A-394E-ADAA-3765DFE2B3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6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016B-2317-814B-856F-38073CCD7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40353-4F1A-AF4F-AE85-28059AEBB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A070C2-6747-0544-B011-C741F73B9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C1B9D2-7859-0346-9DA3-886E7C0755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A4DA8D-FFFC-4D48-B38A-E67F2F0F42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E7166A-1F37-CE49-8256-6489F0A0C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EECE-8140-064C-B56E-681DB515E12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06D6DC-3F66-B147-87CB-27BDB2D99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28D6DB-475A-8547-B0BD-93489C9D6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A42-D36A-394E-ADAA-3765DFE2B3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243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24960-9AC0-EF4F-8B7D-AA032DC05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5EE1C8-737B-EE41-AF5F-9FD8EEC2E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EECE-8140-064C-B56E-681DB515E12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C55202-B287-134D-BC3D-AED9086A3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046E73-BD21-B14E-AD86-7FAF7CA1D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A42-D36A-394E-ADAA-3765DFE2B3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8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3FECB2-CA76-3E48-BEDB-6C6D2B9FA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EECE-8140-064C-B56E-681DB515E12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D0EFE2-76A4-A44B-A3C7-33DF3794F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B940B-3BD3-5348-BF29-18722A23C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A42-D36A-394E-ADAA-3765DFE2B3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78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3AB5B-7BCF-6743-AECE-9BB116EB0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4BDD0-A39D-954C-A486-4A20D607A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DA39D-7F82-DA44-888F-187D27DED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1D76AE-813F-4742-A956-6FDF1E0F0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EECE-8140-064C-B56E-681DB515E12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209B95-C2D4-6E41-B442-2089150C9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2520A-B528-154D-B935-70F0AC6DA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A42-D36A-394E-ADAA-3765DFE2B3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96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33856-C8AC-CD45-A3D3-53384C834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649B1D-C3ED-AF43-A06A-3A509D945E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A719F-68CE-A042-A457-5C15BA057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6E3F1-126E-E647-86FE-4D1F0CBAB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EECE-8140-064C-B56E-681DB515E12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7BACF-A379-794F-B399-5A84FBA82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D0C84-32E6-2645-A70B-2C41CD8BB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A42-D36A-394E-ADAA-3765DFE2B3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08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559C8-E98B-2F43-B0B1-5DDE43609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DF4771-F0A4-8049-BFB8-A9E26F4A2A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92D94-B266-9144-B713-13F8A3250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EECE-8140-064C-B56E-681DB515E12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D7C1E-610A-ED4C-85FA-D76AFE03E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20468-C168-8F47-835E-586B626D5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A42-D36A-394E-ADAA-3765DFE2B3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2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BD69BA-F3F7-0340-ACE1-0DF6716CDF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2CA59B-E9A5-2E46-8139-4ECF9A5C99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32E9F-15D4-2744-94EA-C12369607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BEECE-8140-064C-B56E-681DB515E12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6648D-9E0B-3740-B393-1CA833A67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9262D-43CE-B14E-B29E-2E8A38F06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1CA42-D36A-394E-ADAA-3765DFE2B3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013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E1B2-B5A8-F644-B3CC-C3A221174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61526F-AE10-4F49-A2BE-C3243A740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12F10-BB27-474A-B889-F452DB4E0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C5634-4C9B-C64C-B3DC-C87FCAF78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047F-7EDE-1544-96C0-A69D73D2B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81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A64DD-CD3C-E04A-8D8E-F902D6A1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F8A42-16DB-004D-8432-C762C7904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AA603-476D-F44B-90BB-DEEB5DD1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BA6DF-5D0E-8C43-A1D3-26BF6D023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315C5-6AA8-E54E-8DD3-651E6F66B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995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5B67E-D951-C344-8004-CAAEEE022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01472-0E6E-AF42-95EA-BD4181CB0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D112B-8ABB-F744-9C08-B6E082CE0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264B0-DA20-CA40-A4A6-C767C5689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41A0A-CC04-5846-BBDB-4BEB78F8E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7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DB019-349B-6245-B578-356F1D166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FEC2C-B980-BA43-82FD-E7A0F7242B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9BC2F-68FD-8446-9820-1E39D2148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08BC48-B3DD-C94B-A10C-042D86EAE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39993-8A22-C746-B2A1-81EC89ABD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ED925-0316-454C-BC9D-4F27BEE82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44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5CCAE-FE97-8149-9EC2-229092480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9D1DA-682D-694F-AC95-446B02BA0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371C3-233E-9F4F-A7C6-D25B713E6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3E56D6-9D34-9446-98FC-DB77C51E01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856011-4CDF-0147-B762-FB07C2A22E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513B03-5406-BE41-AC25-959EBEBF9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C5596B-F801-324A-802E-C79D46E4F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ED17A9-A1B3-D24D-B953-6F1F80D03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98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698F7-4976-C34D-B44E-99194A7B1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DF6071-C67B-9945-88C6-92D6DFCAE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3ABFD6-7D9B-5948-AC81-9C5A43C08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52D563-2B4E-2C4D-B3AC-B447581E3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95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560E70-2970-2F41-BBD4-7B78C9F26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707BAB-11C2-F24A-A744-F87F186FA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CB1FF-32A3-9E45-87F3-B07C7B780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73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0F5EA-8232-3841-9269-8B0AF5C39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85EF-A548-AB4C-A894-93CC0EDE8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C15C0-0B3E-5E4E-8E88-0A03536C9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3ABA4-FFCF-D34F-AFEF-9F22CBF6E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C5522-8D9D-D643-97B5-80DF2B419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C04EE-9997-D64D-B2D0-73ADBA0ED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675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28BA3-F52F-3946-AF7B-A9B74C0C8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97BB64-A2BB-A944-8974-D4C5A971C9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386B7-8150-6B4E-A0ED-F6AE3ED8C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8105DF-A46C-1646-80FE-82F0A834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647BB-4867-764F-B711-3C2FEA7F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D44370-B656-EF4A-8D6F-CD4B06BFB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567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E1AE9-FC5B-2048-9314-67F8F677C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7B31E-DB46-DB4C-97F4-BBCFB8E0FE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9711C-85A2-4A4C-9F70-2371B2EE6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84BC6-656C-1A4D-A0C6-787820B57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0BA57-0355-4F42-8A1C-624E83E54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207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67B8D2-CD45-D64A-8E82-000B9A2DCB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B05920-C844-4844-8002-0DDD8A1EF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46165-6063-5149-9F80-71CE0FC63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EB4C1-D3F8-CF47-A6B6-EFAF853D0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FF9F5-A2FE-EF4F-8D66-6653D0B7B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49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002BFA-359B-E14A-87C8-11056A9FF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D27A7-6398-704C-B1BC-84CF621BF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7BA7D-85EA-D34A-8E0A-8C9FBD2CB9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fld id="{6DBBEECE-8140-064C-B56E-681DB515E12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2B6BF-5435-884C-8BEB-4A7614EE3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9666D-66FE-094D-A2B6-A69A911CC2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fld id="{B3E1CA42-D36A-394E-ADAA-3765DFE2B3C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70302020209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1F7724-B63C-B44E-8F3E-C2DA31838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02377-2256-304D-9EAC-EAD0262D9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681E-AAD9-BE4D-B513-E823E0745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05BF4-D3CC-1243-8DAE-BA69036A320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AE3E1-9FD6-4F4E-90E8-C0C603F61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62330-F306-B74E-97EE-D074B2AB9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1EC54-2B69-9049-8302-4527725504A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17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eunpuntpassendonderwijs-povo.nl/document/programma-van-eisen-voor-schoolbesturen-en-samenwerkingsverbanden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C:\Users\HILDAV~1\AppData\Local\Temp\MicrosoftEdgeDownloads\73d8317d-4447-4546-b630-9f4885f107c1\260623_Compleet_inhoudelijk_en_financieel_jaarverslag_incl._jaarrekening_swvnk_2025.pdf" TargetMode="Externa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wvnoord-kennemerland.nl/welcome" TargetMode="Externa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o-nk.nl/welcome" TargetMode="External"/><Relationship Id="rId4" Type="http://schemas.openxmlformats.org/officeDocument/2006/relationships/hyperlink" Target="https://www.vonknh.nl/projecten/digitale-schoo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hvandenhoek@swvnk.nl" TargetMode="External"/><Relationship Id="rId3" Type="http://schemas.openxmlformats.org/officeDocument/2006/relationships/hyperlink" Target="mailto:m.ton@focus-hhw.nl" TargetMode="External"/><Relationship Id="rId7" Type="http://schemas.openxmlformats.org/officeDocument/2006/relationships/hyperlink" Target="mailto:iverstraete@swvnk.nl" TargetMode="External"/><Relationship Id="rId2" Type="http://schemas.openxmlformats.org/officeDocument/2006/relationships/hyperlink" Target="mailto:pim.touber@aloysiusstichting.n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neijzing@swvnk.nl" TargetMode="External"/><Relationship Id="rId5" Type="http://schemas.openxmlformats.org/officeDocument/2006/relationships/hyperlink" Target="mailto:boon.j@huygens.nl" TargetMode="External"/><Relationship Id="rId4" Type="http://schemas.openxmlformats.org/officeDocument/2006/relationships/hyperlink" Target="mailto:e.wollaars@arh.nl" TargetMode="External"/><Relationship Id="rId9" Type="http://schemas.openxmlformats.org/officeDocument/2006/relationships/image" Target="../media/image5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F8AFA7-4971-CB4C-8449-1BDEA23E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8588"/>
            <a:ext cx="1219199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A682D5-F0E4-C847-A41C-0AAAF7051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7679" y="-1824597"/>
            <a:ext cx="1376121" cy="14665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5016C9-D43C-A546-908B-11EF746999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356813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rebuchet MS"/>
              </a:rPr>
              <a:t>De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teamleider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 in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ons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SWV</a:t>
            </a:r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38A9DA-4AD9-084A-BAE5-75CBF48012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69390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solidFill>
                  <a:schemeClr val="bg1"/>
                </a:solidFill>
                <a:latin typeface="Trebuchet MS"/>
              </a:rPr>
              <a:t>Tools </a:t>
            </a:r>
            <a:r>
              <a:rPr lang="en-US" sz="3200" err="1">
                <a:solidFill>
                  <a:schemeClr val="bg1"/>
                </a:solidFill>
                <a:latin typeface="Trebuchet MS"/>
              </a:rPr>
              <a:t>voor</a:t>
            </a:r>
            <a:r>
              <a:rPr lang="en-US" sz="320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Trebuchet MS"/>
              </a:rPr>
              <a:t>teamleiders</a:t>
            </a:r>
            <a:r>
              <a:rPr lang="en-US" sz="3200">
                <a:solidFill>
                  <a:schemeClr val="bg1"/>
                </a:solidFill>
                <a:latin typeface="Trebuchet MS"/>
              </a:rPr>
              <a:t> 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9FB4CD-4AA1-D242-B82E-F69109133DA7}"/>
              </a:ext>
            </a:extLst>
          </p:cNvPr>
          <p:cNvSpPr/>
          <p:nvPr/>
        </p:nvSpPr>
        <p:spPr>
          <a:xfrm>
            <a:off x="-1" y="5526157"/>
            <a:ext cx="12198773" cy="1331843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6FF2BF-B339-0048-A856-E85F61F77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691" y="5767232"/>
            <a:ext cx="941003" cy="1002852"/>
          </a:xfrm>
          <a:prstGeom prst="rect">
            <a:avLst/>
          </a:prstGeom>
        </p:spPr>
      </p:pic>
      <p:pic>
        <p:nvPicPr>
          <p:cNvPr id="8" name="Picture 7" descr="Teamleider worden: alles over de taken, salaris en valkuilen">
            <a:extLst>
              <a:ext uri="{FF2B5EF4-FFF2-40B4-BE49-F238E27FC236}">
                <a16:creationId xmlns:a16="http://schemas.microsoft.com/office/drawing/2014/main" id="{36782071-136F-BBE7-0576-7D3589E376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1086" y="3193674"/>
            <a:ext cx="1961032" cy="196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9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642877-EC39-0C4B-A6D2-9462B6EB3CE0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B901A8-2DCB-3040-A0B9-67998B11CAAA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FBEFB-A550-924C-AE41-DD60B0C7E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9780AD-75C8-E44A-B138-34B3D3735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Welkom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D56A8CA-80F9-9E46-A789-590588F80D97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2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884629C-1A6D-5E44-A2FD-5987FA2B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  <a:endParaRPr lang="en-US">
              <a:solidFill>
                <a:schemeClr val="bg1"/>
              </a:solidFill>
              <a:latin typeface="Trebuchet M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9D84FE-3CC2-B746-9463-2EAC457D2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2690C4-3DE9-4B10-8661-B4EB413F6AD9}"/>
              </a:ext>
            </a:extLst>
          </p:cNvPr>
          <p:cNvSpPr txBox="1"/>
          <p:nvPr/>
        </p:nvSpPr>
        <p:spPr>
          <a:xfrm>
            <a:off x="749050" y="1718994"/>
            <a:ext cx="11719656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Wie ben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ik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als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teamleider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 in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dit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swv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?</a:t>
            </a:r>
          </a:p>
          <a:p>
            <a:endParaRPr lang="en-US" sz="280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Wat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moet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je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weten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over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onze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maatschappelijke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 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opdracht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?</a:t>
            </a:r>
          </a:p>
          <a:p>
            <a:endParaRPr lang="en-US" sz="280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Wat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organiseren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 we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samen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?</a:t>
            </a:r>
          </a:p>
          <a:p>
            <a:endParaRPr lang="en-US" sz="280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Wat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kun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jij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als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teamleider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betekenen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voor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het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swv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?</a:t>
            </a:r>
          </a:p>
          <a:p>
            <a:endParaRPr lang="en-US" sz="280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Tools &amp; tips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voor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teamleiders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6032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38D27-90FD-9F74-8043-0E4033586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41A7A5-3FA2-31BD-D2DA-43D4B5EE4977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0F2DB0-6612-8048-09AB-050D2FBE6714}"/>
              </a:ext>
            </a:extLst>
          </p:cNvPr>
          <p:cNvSpPr/>
          <p:nvPr/>
        </p:nvSpPr>
        <p:spPr>
          <a:xfrm>
            <a:off x="0" y="0"/>
            <a:ext cx="12192000" cy="1393765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1DE6FD-C941-436A-E73B-DF9BE597B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rebuchet MS"/>
              </a:rPr>
              <a:t>Na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deze</a:t>
            </a:r>
            <a:r>
              <a:rPr lang="en-US">
                <a:solidFill>
                  <a:schemeClr val="bg1"/>
                </a:solidFill>
                <a:latin typeface="Trebuchet MS"/>
              </a:rPr>
              <a:t>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ochtend</a:t>
            </a:r>
            <a:r>
              <a:rPr lang="en-US">
                <a:solidFill>
                  <a:schemeClr val="bg1"/>
                </a:solidFill>
                <a:latin typeface="Trebuchet MS"/>
              </a:rPr>
              <a:t>...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9B6AB82-9B0C-0276-50CE-E8775674CA36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3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5635D19-3EC7-D380-EA1C-919A5A2C5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5F3AFE-188E-369C-EAA6-61D5FB242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17CBDD-D220-B51B-DE26-A8E403388A7E}"/>
              </a:ext>
            </a:extLst>
          </p:cNvPr>
          <p:cNvSpPr txBox="1"/>
          <p:nvPr/>
        </p:nvSpPr>
        <p:spPr>
          <a:xfrm>
            <a:off x="392206" y="1983441"/>
            <a:ext cx="11799794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Heb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ik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meer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inzicht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in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mijn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rol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als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teamleider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binnen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het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SWV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​</a:t>
            </a:r>
            <a:r>
              <a:rPr 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​;</a:t>
            </a:r>
            <a:endParaRPr lang="en-US" sz="2800">
              <a:solidFill>
                <a:schemeClr val="tx1">
                  <a:lumMod val="65000"/>
                  <a:lumOff val="35000"/>
                </a:schemeClr>
              </a:solidFill>
              <a:ea typeface="Calibri"/>
              <a:cs typeface="Calibri"/>
            </a:endParaRPr>
          </a:p>
          <a:p>
            <a:pPr rtl="0"/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Segoe UI"/>
                <a:cs typeface="Segoe UI"/>
              </a:rPr>
              <a:t>​</a:t>
            </a:r>
            <a:r>
              <a:rPr 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Segoe UI"/>
                <a:cs typeface="Segoe UI"/>
              </a:rPr>
              <a:t>​</a:t>
            </a:r>
          </a:p>
          <a:p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Weet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ik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wat het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SWV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mij</a:t>
            </a:r>
            <a:r>
              <a:rPr 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 &amp; 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mijn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school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kan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bieden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​</a:t>
            </a:r>
            <a:r>
              <a:rPr 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​;</a:t>
            </a:r>
          </a:p>
          <a:p>
            <a:pPr rtl="0"/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Segoe UI"/>
                <a:cs typeface="Segoe UI"/>
              </a:rPr>
              <a:t>​</a:t>
            </a:r>
            <a:r>
              <a:rPr 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Segoe UI"/>
                <a:cs typeface="Segoe UI"/>
              </a:rPr>
              <a:t>​</a:t>
            </a:r>
          </a:p>
          <a:p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Heb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ik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concrete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handvatten</a:t>
            </a:r>
            <a:r>
              <a:rPr 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 &amp; 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inspiratie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, </a:t>
            </a:r>
            <a:r>
              <a:rPr 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om het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verschil</a:t>
            </a:r>
            <a:r>
              <a:rPr lang="en-US" sz="2800" baseline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 </a:t>
            </a:r>
            <a:r>
              <a:rPr lang="en-US" sz="2800" baseline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te</a:t>
            </a:r>
            <a:r>
              <a:rPr 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 </a:t>
            </a:r>
            <a:r>
              <a:rPr lang="en-US" sz="280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kunnen</a:t>
            </a:r>
            <a:r>
              <a:rPr 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 </a:t>
            </a:r>
            <a:r>
              <a:rPr lang="en-US" sz="280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maken</a:t>
            </a:r>
            <a:r>
              <a:rPr 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Arial"/>
                <a:cs typeface="Arial"/>
              </a:rPr>
              <a:t>​.</a:t>
            </a:r>
          </a:p>
          <a:p>
            <a:pPr algn="ctr" rtl="0"/>
            <a:r>
              <a:rPr lang="en-US" sz="2400">
                <a:latin typeface="Trebuchet MS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20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D4287-26EF-E84F-B150-44A54DA2C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FE6A8A-C57E-6703-D6CD-4250504329C8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03605-7B7B-5B2E-92F2-43629231D2C9}"/>
              </a:ext>
            </a:extLst>
          </p:cNvPr>
          <p:cNvSpPr/>
          <p:nvPr/>
        </p:nvSpPr>
        <p:spPr>
          <a:xfrm>
            <a:off x="0" y="0"/>
            <a:ext cx="12192000" cy="1393765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E47F2C-C81E-509C-02A8-2321107D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/>
          <a:lstStyle/>
          <a:p>
            <a:r>
              <a:rPr lang="en-US" err="1">
                <a:solidFill>
                  <a:schemeClr val="bg1"/>
                </a:solidFill>
                <a:latin typeface="Trebuchet MS"/>
              </a:rPr>
              <a:t>Programma</a:t>
            </a:r>
            <a:r>
              <a:rPr lang="en-US">
                <a:solidFill>
                  <a:schemeClr val="bg1"/>
                </a:solidFill>
                <a:latin typeface="Trebuchet MS"/>
              </a:rPr>
              <a:t> &amp;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tijden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759EAC5-3655-41E2-426C-5DEE86D0983F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4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EB05E74-4358-72DB-0E59-890F624D9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045329-FCEF-D776-E28B-E74A2052E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138453E-C488-20EE-10DF-028E91CCD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194603"/>
              </p:ext>
            </p:extLst>
          </p:nvPr>
        </p:nvGraphicFramePr>
        <p:xfrm>
          <a:off x="842040" y="1715349"/>
          <a:ext cx="10153501" cy="4430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02282">
                  <a:extLst>
                    <a:ext uri="{9D8B030D-6E8A-4147-A177-3AD203B41FA5}">
                      <a16:colId xmlns:a16="http://schemas.microsoft.com/office/drawing/2014/main" val="1985851239"/>
                    </a:ext>
                  </a:extLst>
                </a:gridCol>
                <a:gridCol w="7351219">
                  <a:extLst>
                    <a:ext uri="{9D8B030D-6E8A-4147-A177-3AD203B41FA5}">
                      <a16:colId xmlns:a16="http://schemas.microsoft.com/office/drawing/2014/main" val="952672554"/>
                    </a:ext>
                  </a:extLst>
                </a:gridCol>
              </a:tblGrid>
              <a:tr h="533787">
                <a:tc>
                  <a:txBody>
                    <a:bodyPr/>
                    <a:lstStyle/>
                    <a:p>
                      <a:pPr marL="0" marR="0" rtl="0" fontAlgn="base">
                        <a:buNone/>
                      </a:pP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08.45 uur – 09.00 uur</a:t>
                      </a: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buNone/>
                      </a:pPr>
                      <a:r>
                        <a:rPr lang="nl-NL" sz="2000" kern="1200" dirty="0">
                          <a:solidFill>
                            <a:schemeClr val="accent1"/>
                          </a:solidFill>
                          <a:latin typeface="Trebuchet MS"/>
                          <a:ea typeface="Calibri"/>
                          <a:cs typeface="Calibri"/>
                        </a:rPr>
                        <a:t>Inloop met koffie/thee</a:t>
                      </a: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15188"/>
                  </a:ext>
                </a:extLst>
              </a:tr>
              <a:tr h="601578">
                <a:tc>
                  <a:txBody>
                    <a:bodyPr/>
                    <a:lstStyle/>
                    <a:p>
                      <a:pPr marL="0" marR="0" rtl="0" fontAlgn="base">
                        <a:buNone/>
                      </a:pP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09.00 </a:t>
                      </a:r>
                      <a:r>
                        <a:rPr lang="nl-NL" sz="2000" b="0" i="0" u="none" strike="noStrike" kern="1200" noProof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uur </a:t>
                      </a: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– 09.30 uur</a:t>
                      </a: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buNone/>
                      </a:pPr>
                      <a:r>
                        <a:rPr lang="nl-NL" sz="2000" kern="1200" dirty="0">
                          <a:solidFill>
                            <a:schemeClr val="accent1"/>
                          </a:solidFill>
                          <a:latin typeface="Trebuchet MS"/>
                          <a:ea typeface="Calibri"/>
                          <a:cs typeface="Calibri"/>
                        </a:rPr>
                        <a:t>Welkom</a:t>
                      </a:r>
                      <a:br>
                        <a:rPr lang="nl-NL" sz="2000" kern="1200" dirty="0">
                          <a:solidFill>
                            <a:srgbClr val="595959"/>
                          </a:solidFill>
                          <a:latin typeface="Trebuchet MS"/>
                          <a:ea typeface="Calibri"/>
                          <a:cs typeface="Calibri"/>
                        </a:rPr>
                      </a:b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Wie ben ik als teamleider binnen dit SWV?</a:t>
                      </a:r>
                      <a:endParaRPr lang="en-US" sz="20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Calibri"/>
                        <a:cs typeface="Calibri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1276116"/>
                  </a:ext>
                </a:extLst>
              </a:tr>
              <a:tr h="519360">
                <a:tc>
                  <a:txBody>
                    <a:bodyPr/>
                    <a:lstStyle/>
                    <a:p>
                      <a:pPr marL="0" marR="0" rtl="0" fontAlgn="base">
                        <a:buNone/>
                      </a:pP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09.30 </a:t>
                      </a:r>
                      <a:r>
                        <a:rPr lang="nl-NL" sz="2000" b="0" i="0" u="none" strike="noStrike" kern="1200" noProof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uur </a:t>
                      </a: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– 10.30 uur</a:t>
                      </a: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lnSpc>
                          <a:spcPct val="116250"/>
                        </a:lnSpc>
                        <a:buNone/>
                      </a:pP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Wat moet ik weten over dit SWV en Passend Onderwijs als teamleider?</a:t>
                      </a:r>
                    </a:p>
                    <a:p>
                      <a:pPr marL="0" marR="0" lvl="0">
                        <a:lnSpc>
                          <a:spcPct val="116250"/>
                        </a:lnSpc>
                        <a:buNone/>
                      </a:pP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Wat heeft het SWV mij als teamleider te bieden?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105281"/>
                  </a:ext>
                </a:extLst>
              </a:tr>
              <a:tr h="533787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10.30 </a:t>
                      </a:r>
                      <a:r>
                        <a:rPr lang="nl-NL" sz="2000" b="0" i="0" u="none" strike="noStrike" kern="1200" noProof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uur </a:t>
                      </a: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- 10.45 uur </a:t>
                      </a: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2000" kern="1200" dirty="0">
                          <a:solidFill>
                            <a:schemeClr val="accent1"/>
                          </a:solidFill>
                          <a:latin typeface="Trebuchet MS"/>
                          <a:ea typeface="Calibri"/>
                          <a:cs typeface="Calibri"/>
                        </a:rPr>
                        <a:t>Pauze</a:t>
                      </a:r>
                      <a:r>
                        <a:rPr lang="en-US" sz="2000" kern="1200" dirty="0">
                          <a:solidFill>
                            <a:schemeClr val="accent1"/>
                          </a:solidFill>
                          <a:latin typeface="Trebuchet MS"/>
                          <a:ea typeface="Calibri"/>
                          <a:cs typeface="Calibri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554999"/>
                  </a:ext>
                </a:extLst>
              </a:tr>
              <a:tr h="533787">
                <a:tc>
                  <a:txBody>
                    <a:bodyPr/>
                    <a:lstStyle/>
                    <a:p>
                      <a:pPr marL="0" marR="0" rtl="0" fontAlgn="base">
                        <a:spcAft>
                          <a:spcPts val="800"/>
                        </a:spcAft>
                        <a:buNone/>
                      </a:pP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10.45 </a:t>
                      </a:r>
                      <a:r>
                        <a:rPr lang="nl-NL" sz="2000" b="0" i="0" u="none" strike="noStrike" kern="1200" noProof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uur </a:t>
                      </a: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- 11.45 uur</a:t>
                      </a: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rtl="0" fontAlgn="base">
                        <a:buNone/>
                      </a:pP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Wat kan ik als teamleider betekenen voor het SWV?</a:t>
                      </a:r>
                    </a:p>
                    <a:p>
                      <a:pPr marL="0" marR="0" lvl="0" indent="0">
                        <a:buNone/>
                      </a:pP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Welk thema zou je de volgende keer willen uitdiepen met collega's en hoe?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458897"/>
                  </a:ext>
                </a:extLst>
              </a:tr>
              <a:tr h="533787">
                <a:tc>
                  <a:txBody>
                    <a:bodyPr/>
                    <a:lstStyle/>
                    <a:p>
                      <a:pPr marL="0" marR="0" rtl="0" fontAlgn="base">
                        <a:buNone/>
                      </a:pP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11.45 </a:t>
                      </a:r>
                      <a:r>
                        <a:rPr lang="nl-NL" sz="2000" b="0" i="0" u="none" strike="noStrike" kern="1200" noProof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uur </a:t>
                      </a:r>
                      <a:r>
                        <a:rPr lang="nl-NL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– 12.00 uur</a:t>
                      </a: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Calibri"/>
                          <a:cs typeface="Calibri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buNone/>
                      </a:pPr>
                      <a:r>
                        <a:rPr lang="nl-NL" sz="2000" kern="1200" dirty="0">
                          <a:solidFill>
                            <a:schemeClr val="accent1"/>
                          </a:solidFill>
                          <a:latin typeface="Trebuchet MS"/>
                          <a:ea typeface="Calibri"/>
                          <a:cs typeface="Calibri"/>
                        </a:rPr>
                        <a:t>Afronding</a:t>
                      </a:r>
                      <a:r>
                        <a:rPr lang="en-US" sz="2000" kern="1200" dirty="0">
                          <a:solidFill>
                            <a:schemeClr val="accent1"/>
                          </a:solidFill>
                          <a:latin typeface="Trebuchet MS"/>
                          <a:ea typeface="Calibri"/>
                          <a:cs typeface="Calibri"/>
                        </a:rPr>
                        <a:t> </a:t>
                      </a:r>
                    </a:p>
                  </a:txBody>
                  <a:tcPr marL="66675" marR="66675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4085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870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D1D3C-5955-43A9-BC58-D10D65BF6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2BB953-1D9F-E25E-11F9-4F0F0210D658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D02BAB-F966-3483-30B1-9F57049C7C2B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5A3DF6-F622-2AA2-92FC-5C74804E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994" y="185831"/>
            <a:ext cx="10515600" cy="71487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rebuchet MS"/>
              </a:rPr>
              <a:t>Wie ben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ik</a:t>
            </a:r>
            <a:r>
              <a:rPr lang="en-US">
                <a:solidFill>
                  <a:schemeClr val="bg1"/>
                </a:solidFill>
                <a:latin typeface="Trebuchet MS"/>
              </a:rPr>
              <a:t>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als</a:t>
            </a:r>
            <a:r>
              <a:rPr lang="en-US">
                <a:solidFill>
                  <a:schemeClr val="bg1"/>
                </a:solidFill>
                <a:latin typeface="Trebuchet MS"/>
              </a:rPr>
              <a:t>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</a:t>
            </a:r>
            <a:r>
              <a:rPr lang="en-US">
                <a:solidFill>
                  <a:schemeClr val="bg1"/>
                </a:solidFill>
                <a:latin typeface="Trebuchet MS"/>
              </a:rPr>
              <a:t> in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dit</a:t>
            </a:r>
            <a:r>
              <a:rPr lang="en-US">
                <a:solidFill>
                  <a:schemeClr val="bg1"/>
                </a:solidFill>
                <a:latin typeface="Trebuchet MS"/>
              </a:rPr>
              <a:t>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swv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A80A3F-10BA-A6E7-6540-FD3F7EE84121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5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AA5CA2E-86F2-FBE9-07FB-6A4CF676C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0F3BEB-4FBD-919F-818A-0B9791AB6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pic>
        <p:nvPicPr>
          <p:cNvPr id="12" name="Picture 11" descr="Sjabloon voor venndiagram met 3 cirkels | Lucidspark">
            <a:extLst>
              <a:ext uri="{FF2B5EF4-FFF2-40B4-BE49-F238E27FC236}">
                <a16:creationId xmlns:a16="http://schemas.microsoft.com/office/drawing/2014/main" id="{1EE21B4D-C503-1888-8A09-5B221D0E1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209" y="1467970"/>
            <a:ext cx="4778466" cy="43815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3B78098-8D8D-C2B5-AD86-963E44444AAC}"/>
              </a:ext>
            </a:extLst>
          </p:cNvPr>
          <p:cNvSpPr txBox="1"/>
          <p:nvPr/>
        </p:nvSpPr>
        <p:spPr>
          <a:xfrm>
            <a:off x="5437925" y="3014100"/>
            <a:ext cx="27432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chemeClr val="accent6"/>
                </a:solidFill>
                <a:latin typeface="Trebuchet MS"/>
                <a:ea typeface="Calibri"/>
                <a:cs typeface="Calibri"/>
              </a:rPr>
              <a:t>TL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2751DA-A1CB-8C06-617F-099D489B7BC9}"/>
              </a:ext>
            </a:extLst>
          </p:cNvPr>
          <p:cNvSpPr txBox="1"/>
          <p:nvPr/>
        </p:nvSpPr>
        <p:spPr>
          <a:xfrm>
            <a:off x="6468866" y="2364157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SWV</a:t>
            </a:r>
            <a:endParaRPr lang="en-US" sz="3200">
              <a:solidFill>
                <a:schemeClr val="accent1"/>
              </a:solidFill>
              <a:latin typeface="Trebuchet MS"/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DFF6CC-4743-4DC7-BCE7-AB3C0F51737D}"/>
              </a:ext>
            </a:extLst>
          </p:cNvPr>
          <p:cNvSpPr txBox="1"/>
          <p:nvPr/>
        </p:nvSpPr>
        <p:spPr>
          <a:xfrm>
            <a:off x="3723424" y="2308128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>
                <a:solidFill>
                  <a:srgbClr val="FFC000"/>
                </a:solidFill>
                <a:latin typeface="Trebuchet MS"/>
                <a:ea typeface="Calibri"/>
                <a:cs typeface="Calibri"/>
              </a:rPr>
              <a:t>School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24912B-A6DC-23AC-4921-58B5F9CF6C3B}"/>
              </a:ext>
            </a:extLst>
          </p:cNvPr>
          <p:cNvSpPr txBox="1"/>
          <p:nvPr/>
        </p:nvSpPr>
        <p:spPr>
          <a:xfrm>
            <a:off x="4844012" y="4616540"/>
            <a:ext cx="27432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>
                <a:solidFill>
                  <a:srgbClr val="7030A0"/>
                </a:solidFill>
                <a:latin typeface="Trebuchet MS"/>
                <a:ea typeface="Calibri"/>
                <a:cs typeface="Calibri"/>
              </a:rPr>
              <a:t>OT-school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227A08-C0F8-9258-10AA-29628E80D863}"/>
              </a:ext>
            </a:extLst>
          </p:cNvPr>
          <p:cNvSpPr txBox="1"/>
          <p:nvPr/>
        </p:nvSpPr>
        <p:spPr>
          <a:xfrm>
            <a:off x="4848511" y="1105043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Passend</a:t>
            </a:r>
            <a:r>
              <a:rPr lang="en-US" b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 </a:t>
            </a:r>
            <a:r>
              <a:rPr lang="en-US" b="1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Onderwijs</a:t>
            </a:r>
            <a:endParaRPr lang="en-US" b="1">
              <a:solidFill>
                <a:schemeClr val="accent1"/>
              </a:solidFill>
              <a:latin typeface="Trebuchet M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AE4E11-7821-781A-A1F6-B10B4EC03EA2}"/>
              </a:ext>
            </a:extLst>
          </p:cNvPr>
          <p:cNvSpPr txBox="1"/>
          <p:nvPr/>
        </p:nvSpPr>
        <p:spPr>
          <a:xfrm>
            <a:off x="4848511" y="5990808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Passend</a:t>
            </a:r>
            <a:r>
              <a:rPr lang="en-US" b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 </a:t>
            </a:r>
            <a:r>
              <a:rPr lang="en-US" b="1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Onderwijs</a:t>
            </a:r>
            <a:endParaRPr lang="en-US" b="1">
              <a:solidFill>
                <a:schemeClr val="accent1"/>
              </a:solidFill>
              <a:latin typeface="Trebuchet M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D58B08-3ADF-7EE5-054D-C2003426AEE9}"/>
              </a:ext>
            </a:extLst>
          </p:cNvPr>
          <p:cNvSpPr txBox="1"/>
          <p:nvPr/>
        </p:nvSpPr>
        <p:spPr>
          <a:xfrm rot="5400000">
            <a:off x="7246569" y="3480690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Passend</a:t>
            </a:r>
            <a:r>
              <a:rPr lang="en-US" b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 </a:t>
            </a:r>
            <a:r>
              <a:rPr lang="en-US" b="1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Onderwijs</a:t>
            </a:r>
            <a:endParaRPr lang="en-US" b="1">
              <a:solidFill>
                <a:schemeClr val="accent1"/>
              </a:solidFill>
              <a:latin typeface="Trebuchet M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25C69C-FA9D-8C5E-5D8C-5F2A31730AB6}"/>
              </a:ext>
            </a:extLst>
          </p:cNvPr>
          <p:cNvSpPr txBox="1"/>
          <p:nvPr/>
        </p:nvSpPr>
        <p:spPr>
          <a:xfrm rot="-5400000">
            <a:off x="168088" y="1143000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baseline="0">
                <a:solidFill>
                  <a:srgbClr val="EB751F"/>
                </a:solidFill>
                <a:latin typeface="Trebuchet MS"/>
              </a:rPr>
              <a:t>Passend Onderwijs</a:t>
            </a:r>
            <a:r>
              <a:rPr sz="1800">
                <a:latin typeface="Trebuchet MS"/>
                <a:ea typeface="Trebuchet MS"/>
                <a:cs typeface="Trebuchet MS"/>
              </a:rPr>
              <a:t>​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44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642877-EC39-0C4B-A6D2-9462B6EB3CE0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B901A8-2DCB-3040-A0B9-67998B11CAAA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FBEFB-A550-924C-AE41-DD60B0C7E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935" y="1411007"/>
            <a:ext cx="11367247" cy="44185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Elke TL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krijgt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5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minuten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om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te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vertellen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wat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zijn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/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haar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 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rol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is per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cirkel</a:t>
            </a:r>
            <a:endParaRPr lang="en-US" sz="240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De TL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geeft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ook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 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aan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welke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informatie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er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mogelijk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 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ontbreekt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 </a:t>
            </a:r>
            <a:r>
              <a:rPr lang="en-US" sz="2400" b="1" dirty="0">
                <a:solidFill>
                  <a:schemeClr val="accent1"/>
                </a:solidFill>
                <a:latin typeface="Trebuchet MS"/>
              </a:rPr>
              <a:t>(</a:t>
            </a:r>
            <a:r>
              <a:rPr lang="en-US" sz="2400" b="1" dirty="0" err="1">
                <a:solidFill>
                  <a:schemeClr val="accent1"/>
                </a:solidFill>
                <a:latin typeface="Trebuchet MS"/>
              </a:rPr>
              <a:t>noteer</a:t>
            </a:r>
            <a:r>
              <a:rPr lang="en-US" sz="2400" b="1" dirty="0">
                <a:solidFill>
                  <a:schemeClr val="accent1"/>
                </a:solidFill>
                <a:latin typeface="Trebuchet MS"/>
              </a:rPr>
              <a:t>)</a:t>
            </a:r>
          </a:p>
          <a:p>
            <a:pPr marL="0" indent="0">
              <a:buNone/>
            </a:pPr>
            <a:endParaRPr lang="en-US" sz="2400" b="1" dirty="0">
              <a:solidFill>
                <a:schemeClr val="accent1"/>
              </a:solidFill>
              <a:latin typeface="Trebuchet MS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1"/>
              </a:solidFill>
              <a:latin typeface="Trebuchet MS"/>
            </a:endParaRPr>
          </a:p>
          <a:p>
            <a:pPr marL="0" indent="0">
              <a:buNone/>
            </a:pPr>
            <a:r>
              <a:rPr lang="en-US" sz="2400" b="1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</a:rPr>
              <a:t>Tijd</a:t>
            </a:r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</a:rPr>
              <a:t>:</a:t>
            </a:r>
            <a:r>
              <a:rPr lang="en-US" sz="2400" b="1" dirty="0">
                <a:solidFill>
                  <a:schemeClr val="accent1"/>
                </a:solidFill>
                <a:latin typeface="Trebuchet MS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Trebuchet MS"/>
              </a:rPr>
              <a:t>09:10 – 09:30</a:t>
            </a:r>
            <a:endParaRPr lang="en-US" sz="240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</a:rPr>
              <a:t>Timer:</a:t>
            </a:r>
            <a:r>
              <a:rPr lang="en-US" sz="2400" b="1" dirty="0">
                <a:solidFill>
                  <a:schemeClr val="accent1"/>
                </a:solidFill>
                <a:latin typeface="Trebuchet MS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Trebuchet MS"/>
              </a:rPr>
              <a:t>5 </a:t>
            </a:r>
            <a:r>
              <a:rPr lang="en-US" sz="2400" dirty="0" err="1">
                <a:solidFill>
                  <a:schemeClr val="accent1"/>
                </a:solidFill>
                <a:latin typeface="Trebuchet MS"/>
              </a:rPr>
              <a:t>minuten</a:t>
            </a:r>
            <a:r>
              <a:rPr lang="en-US" sz="2400" dirty="0">
                <a:solidFill>
                  <a:schemeClr val="accent1"/>
                </a:solidFill>
                <a:latin typeface="Trebuchet MS"/>
              </a:rPr>
              <a:t> per </a:t>
            </a:r>
            <a:r>
              <a:rPr lang="en-US" sz="2400" dirty="0" err="1">
                <a:solidFill>
                  <a:schemeClr val="accent1"/>
                </a:solidFill>
                <a:latin typeface="Trebuchet MS"/>
              </a:rPr>
              <a:t>spreker</a:t>
            </a:r>
            <a:endParaRPr lang="en-US" sz="2400" dirty="0">
              <a:solidFill>
                <a:schemeClr val="accent1"/>
              </a:solidFill>
              <a:latin typeface="Trebuchet M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9780AD-75C8-E44A-B138-34B3D3735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Trebuchet MS"/>
              </a:rPr>
              <a:t>Opdracht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I Vorm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een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groep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van 4</a:t>
            </a:r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D56A8CA-80F9-9E46-A789-590588F80D97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6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884629C-1A6D-5E44-A2FD-5987FA2B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9D84FE-3CC2-B746-9463-2EAC457D2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51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59A7CF-671E-AECB-1443-5133E34F7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785" y="297365"/>
            <a:ext cx="8237208" cy="51481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9F4912-1E68-EF51-EA0E-155D135999AF}"/>
              </a:ext>
            </a:extLst>
          </p:cNvPr>
          <p:cNvSpPr txBox="1"/>
          <p:nvPr/>
        </p:nvSpPr>
        <p:spPr>
          <a:xfrm>
            <a:off x="2304585" y="5724293"/>
            <a:ext cx="811251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Programma van eisen voor schoolbesturen en samenwerkingsverbanden - Steunpunt Passend Onderwijs</a:t>
            </a:r>
            <a:endParaRPr lang="en-US" dirty="0">
              <a:solidFill>
                <a:schemeClr val="accent3"/>
              </a:solidFill>
              <a:ea typeface="Calibri"/>
              <a:cs typeface="Calibri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32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411B6-345D-1DE2-E988-4C32AEA18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9F06C3-DFAA-F406-BE8B-EEB2E7A1D086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FBFC88-5F7F-4B66-FDC1-38BF320B7205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A2A70-88D7-A354-17C6-57E542B4E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Trebuchet MS"/>
              </a:rPr>
              <a:t>Wat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moet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ik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weten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over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ons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 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swv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ABE686A-190F-99F0-200A-D55C5AF5559B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8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A2BCA33-5C96-17EC-B222-F188A97AB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5F22F6-D2E9-795E-45EB-7BBAF7646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pic>
        <p:nvPicPr>
          <p:cNvPr id="11" name="Picture 10" descr="Test Taking Stock Illustrations – 1,493 Test Taking Stock Illustrations,  Vectors &amp; Clipart - Dreamstime">
            <a:extLst>
              <a:ext uri="{FF2B5EF4-FFF2-40B4-BE49-F238E27FC236}">
                <a16:creationId xmlns:a16="http://schemas.microsoft.com/office/drawing/2014/main" id="{AF458B1D-AFC6-029E-29A1-209A76D84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926" y="1566863"/>
            <a:ext cx="5099236" cy="457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540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3D82B-4161-0818-7E82-65A08DB57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303827-D738-1DC7-DFFC-DA2E276FCE79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C959D9-83A9-0A3D-8017-8276DD9567C8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1F934-8652-4093-CB82-58A5E4A4B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919545-716E-9B7B-8C9A-74258B331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Trebuchet MS"/>
              </a:rPr>
              <a:t>Formatieve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toets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voor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teamleiders</a:t>
            </a:r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86E8493-E0D7-0EB4-A1B6-D56B3905593A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9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FFA3A77-453C-1785-DE9E-B73B51713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32E9F6-6AAD-8233-68A9-D7169BC1F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B03215-CFF3-DF4B-C458-7913AEDB0739}"/>
              </a:ext>
            </a:extLst>
          </p:cNvPr>
          <p:cNvSpPr txBox="1"/>
          <p:nvPr/>
        </p:nvSpPr>
        <p:spPr>
          <a:xfrm>
            <a:off x="239005" y="786370"/>
            <a:ext cx="10739119" cy="52915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50000"/>
              </a:lnSpc>
            </a:pPr>
            <a:r>
              <a:rPr lang="en-US" sz="2800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Vraag 1: 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Wie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vormt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 het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samenwerkingsverband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?</a:t>
            </a:r>
            <a:endParaRPr lang="en-US" sz="2800">
              <a:solidFill>
                <a:schemeClr val="tx1">
                  <a:lumMod val="49000"/>
                  <a:lumOff val="51000"/>
                </a:schemeClr>
              </a:solidFill>
              <a:ea typeface="Calibri"/>
              <a:cs typeface="Calibri"/>
            </a:endParaRPr>
          </a:p>
          <a:p>
            <a:pPr>
              <a:lnSpc>
                <a:spcPct val="250000"/>
              </a:lnSpc>
            </a:pPr>
            <a:r>
              <a:rPr lang="en-US" sz="2800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Vraag 2: 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Wat is de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opdracht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 van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ons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samenwerkingsverband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?</a:t>
            </a:r>
          </a:p>
          <a:p>
            <a:pPr>
              <a:lnSpc>
                <a:spcPct val="250000"/>
              </a:lnSpc>
            </a:pPr>
            <a:r>
              <a:rPr lang="en-US" sz="2800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Vraag 3: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Wanneer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 is er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sprake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 van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zorgplicht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?</a:t>
            </a:r>
          </a:p>
          <a:p>
            <a:pPr>
              <a:lnSpc>
                <a:spcPct val="250000"/>
              </a:lnSpc>
            </a:pPr>
            <a:r>
              <a:rPr lang="en-US" sz="2800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Vraag 4: 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Wat is de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taak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/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rol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 van de bureau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organisatie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?</a:t>
            </a:r>
          </a:p>
          <a:p>
            <a:pPr>
              <a:lnSpc>
                <a:spcPct val="250000"/>
              </a:lnSpc>
            </a:pPr>
            <a:r>
              <a:rPr lang="en-US" sz="2800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Vraag 5: 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Wat is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jouw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 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rol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 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als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teamleider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binnen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Trebuchet MS"/>
                <a:ea typeface="Calibri"/>
                <a:cs typeface="Calibri"/>
              </a:rPr>
              <a:t> 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F63D336-C524-F73F-88BE-C4395F0C2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5358" y="2665121"/>
            <a:ext cx="1769110" cy="286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09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BACA6-0E16-E5AD-A03C-2BF768B78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48ACA2-711E-55A1-5E49-0D101BD4EFAC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FF6818-A228-3FE3-F826-6FBEC9C12268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48755-A26E-8F65-796E-07918E11E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748B4A6-B23D-65EA-24E1-7A7BABD1F8FA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10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2392460-7A84-FA32-9FE1-0C7DC40D7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B24832-E9D3-0F92-A722-5534329BE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086680-085B-34E0-3FE2-E7A2ADA25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3710"/>
            <a:ext cx="12192000" cy="617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04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7EFF5-0A8F-8673-FC4D-3353968B0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C6B50-DE2E-FE6F-AFC4-56029D44AA7E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872048-9E99-73CA-F288-D3AE94749D6E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BF27D-E2C3-79B6-FBA6-90654816F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C1C398D-CBFA-A8B3-1203-C273E44FFE05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11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A14701D-33F2-CCCB-24B1-16EFC1A2D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00C93E-BFA3-E362-A62B-37F2413C298F}"/>
              </a:ext>
            </a:extLst>
          </p:cNvPr>
          <p:cNvSpPr txBox="1"/>
          <p:nvPr/>
        </p:nvSpPr>
        <p:spPr>
          <a:xfrm>
            <a:off x="0" y="1580030"/>
            <a:ext cx="11822206" cy="51313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Bij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leerlingen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met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een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extra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ondersteuningsvraag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bestaat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het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risico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dat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individuele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ondersteuning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juist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verbondenheid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met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klas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, school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leeftijdsgenoten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vermindert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.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Afzonderlijke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begeleiding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,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afwijkende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routes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minder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deelname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aan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gezamenlijke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activiteiten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kunnen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het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gevoel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versterken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anders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te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zijn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of er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niet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bij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te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horen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+mn-lt"/>
                <a:cs typeface="+mn-lt"/>
              </a:rPr>
              <a:t>.</a:t>
            </a:r>
            <a:endParaRPr lang="en-US" sz="2000">
              <a:latin typeface="Trebuchet MS"/>
            </a:endParaRPr>
          </a:p>
          <a:p>
            <a:pPr algn="ctr">
              <a:lnSpc>
                <a:spcPct val="150000"/>
              </a:lnSpc>
            </a:pPr>
            <a:endParaRPr lang="en-US" sz="2000" dirty="0">
              <a:solidFill>
                <a:srgbClr val="595959"/>
              </a:solidFill>
              <a:latin typeface="Trebuchet MS"/>
              <a:ea typeface="Trebuchet MS"/>
              <a:cs typeface="Trebuchet MS"/>
            </a:endParaRPr>
          </a:p>
          <a:p>
            <a:pPr algn="ctr">
              <a:lnSpc>
                <a:spcPct val="150000"/>
              </a:lnSpc>
            </a:pPr>
            <a:endParaRPr lang="en-US" sz="2000" dirty="0">
              <a:solidFill>
                <a:srgbClr val="595959"/>
              </a:solidFill>
              <a:latin typeface="Trebuchet MS"/>
              <a:ea typeface="Trebuchet MS"/>
              <a:cs typeface="Trebuchet MS"/>
            </a:endParaRP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Onder</a:t>
            </a:r>
            <a:r>
              <a:rPr lang="en-US" sz="2000" dirty="0">
                <a:solidFill>
                  <a:schemeClr val="accent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i="1" dirty="0">
                <a:solidFill>
                  <a:schemeClr val="accent1"/>
                </a:solidFill>
                <a:latin typeface="Trebuchet MS"/>
                <a:ea typeface="Trebuchet MS"/>
                <a:cs typeface="Trebuchet MS"/>
              </a:rPr>
              <a:t>sense of belonging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verstaan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we het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ervaren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van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acceptatie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verbondenheid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erbij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horen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binnen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de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schoolgemeenschap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: de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leerling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ervaart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dat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hij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of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zij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gezien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wordt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onderdeel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is van de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groep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, mee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kan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doen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een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betekenisvolle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plek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heeft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err="1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binnen</a:t>
            </a:r>
            <a:r>
              <a:rPr lang="en-US" sz="2000" dirty="0">
                <a:solidFill>
                  <a:srgbClr val="595959"/>
                </a:solidFill>
                <a:latin typeface="Trebuchet MS"/>
                <a:ea typeface="Trebuchet MS"/>
                <a:cs typeface="Trebuchet MS"/>
              </a:rPr>
              <a:t> de school.</a:t>
            </a:r>
            <a:endParaRPr lang="en-US" sz="2000">
              <a:latin typeface="Trebuchet MS"/>
              <a:ea typeface="Calibri" panose="020F0502020204030204"/>
              <a:cs typeface="Calibri" panose="020F0502020204030204"/>
            </a:endParaRPr>
          </a:p>
          <a:p>
            <a:pPr algn="ctr">
              <a:lnSpc>
                <a:spcPct val="150000"/>
              </a:lnSpc>
            </a:pPr>
            <a:endParaRPr lang="en-US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ctr">
              <a:lnSpc>
                <a:spcPct val="200000"/>
              </a:lnSpc>
            </a:pPr>
            <a:endParaRPr lang="en-US" dirty="0">
              <a:solidFill>
                <a:srgbClr val="595959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8F016C-644A-F10A-7954-664F8BED6CED}"/>
              </a:ext>
            </a:extLst>
          </p:cNvPr>
          <p:cNvSpPr txBox="1"/>
          <p:nvPr/>
        </p:nvSpPr>
        <p:spPr>
          <a:xfrm>
            <a:off x="1222996" y="362494"/>
            <a:ext cx="553346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rebuchet MS"/>
                <a:ea typeface="Calibri"/>
                <a:cs typeface="Calibri"/>
              </a:rPr>
              <a:t>Sense of </a:t>
            </a:r>
            <a:r>
              <a:rPr lang="en-US" sz="4000" b="1">
                <a:solidFill>
                  <a:schemeClr val="bg1"/>
                </a:solidFill>
                <a:latin typeface="Trebuchet MS"/>
                <a:ea typeface="Calibri"/>
                <a:cs typeface="Calibri"/>
              </a:rPr>
              <a:t>belonging</a:t>
            </a:r>
            <a:endParaRPr lang="en-US" sz="4000" b="1" dirty="0">
              <a:solidFill>
                <a:schemeClr val="bg1"/>
              </a:solidFill>
              <a:latin typeface="Trebuchet MS"/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DDAE24-10C6-6BF7-9B5A-77469272F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894" y="3613060"/>
            <a:ext cx="450224" cy="53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32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C282A-3977-EC38-837E-1F9C6CA6E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D9307D-D213-3392-BB54-BC7281453DCE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884456-5A8B-4128-D071-68D26E942464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039E59-E8E4-F26F-DD8C-749EA89A5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rebuchet MS"/>
              </a:rPr>
              <a:t>De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portemonnee</a:t>
            </a:r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30B5B1D-BB77-015E-861D-B45EB00F43BF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12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CC865A-64AE-F668-FA51-59E7EB6EA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EE2E16-9A88-F9F0-E8E3-D7B881E9C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pic>
        <p:nvPicPr>
          <p:cNvPr id="11" name="Picture 10" descr="Portemonnee-emoji | Gratis Printbare Kleurplaten">
            <a:extLst>
              <a:ext uri="{FF2B5EF4-FFF2-40B4-BE49-F238E27FC236}">
                <a16:creationId xmlns:a16="http://schemas.microsoft.com/office/drawing/2014/main" id="{8247995B-14F0-FED4-65E0-71F575DCF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059" y="1083096"/>
            <a:ext cx="4379564" cy="489697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3E2803-68AC-111E-5114-2E20D017BB5F}"/>
              </a:ext>
            </a:extLst>
          </p:cNvPr>
          <p:cNvSpPr/>
          <p:nvPr/>
        </p:nvSpPr>
        <p:spPr>
          <a:xfrm>
            <a:off x="7978999" y="5891473"/>
            <a:ext cx="914400" cy="365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165D3D-1530-4393-1CBA-D58539D8A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5358" y="1456737"/>
            <a:ext cx="6156913" cy="395393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047793-6B62-6D68-003D-C96E340978EE}"/>
              </a:ext>
            </a:extLst>
          </p:cNvPr>
          <p:cNvSpPr txBox="1"/>
          <p:nvPr/>
        </p:nvSpPr>
        <p:spPr>
          <a:xfrm>
            <a:off x="676915" y="5991955"/>
            <a:ext cx="94141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ea typeface="+mn-lt"/>
                <a:cs typeface="+mn-lt"/>
                <a:hlinkClick r:id="rId5"/>
              </a:rPr>
              <a:t>260623_Compleet_inhoudelijk_en_financieel_jaarverslag_incl._jaarrekening_swvnk_2025.pdf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50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215FC-DDBC-0E6B-D801-DC8C55074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364C30-F759-73FC-B896-73585BE5A717}"/>
              </a:ext>
            </a:extLst>
          </p:cNvPr>
          <p:cNvSpPr/>
          <p:nvPr/>
        </p:nvSpPr>
        <p:spPr>
          <a:xfrm>
            <a:off x="0" y="6533030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E5D386-6CD4-1A55-DD6F-F65AFCA14643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09C69-B2E7-5E98-3BC8-D2CA1535F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rebuchet MS"/>
              </a:rPr>
              <a:t>Wat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organiseren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we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samen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CA5B0F7-D952-9030-1490-84474B74F80F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13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972A5EB-FA57-F17F-FEDD-B8248EB9A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18B4F1-CCEA-1C56-98F5-DCD2D5076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5166708-0AF8-7FD4-2098-E58D5E00F4D2}"/>
              </a:ext>
            </a:extLst>
          </p:cNvPr>
          <p:cNvSpPr/>
          <p:nvPr/>
        </p:nvSpPr>
        <p:spPr>
          <a:xfrm>
            <a:off x="7978999" y="5891473"/>
            <a:ext cx="914400" cy="365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4D368E-C4E9-DCB5-26B8-5274190BB8C9}"/>
              </a:ext>
            </a:extLst>
          </p:cNvPr>
          <p:cNvSpPr txBox="1"/>
          <p:nvPr/>
        </p:nvSpPr>
        <p:spPr>
          <a:xfrm>
            <a:off x="400261" y="1177133"/>
            <a:ext cx="11804055" cy="51090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Advies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&amp; </a:t>
            </a:r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informatie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1 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  Website van het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Samenwerkingsverband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+mn-lt"/>
                <a:cs typeface="+mn-lt"/>
              </a:rPr>
              <a:t>  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SWVNK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Advies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 &amp; </a:t>
            </a:r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informatie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2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  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Consulent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van de school</a:t>
            </a: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Opdracht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&amp; </a:t>
            </a:r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ambitie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     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Ondersteuningsplan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&amp;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activiteitenplan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</a:t>
            </a: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Professonalisering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     Ontwikkelplein </a:t>
            </a: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Netwerkbijeenkomsten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   OCO/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teamleider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/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begaafdheid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/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schoolaanwezigheid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/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interprofesioneel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samenwerken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(IPS)</a:t>
            </a: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Bovenschoolse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voorziening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1400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CLEO</a:t>
            </a: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Digitale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school      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VONK I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Digitale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school | Vonk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endParaRPr lang="en-US" sz="1400" dirty="0">
              <a:solidFill>
                <a:srgbClr val="595959"/>
              </a:solidFill>
              <a:latin typeface="Trebuchet MS"/>
              <a:ea typeface="Calibri"/>
              <a:cs typeface="Calibri"/>
            </a:endParaRPr>
          </a:p>
          <a:p>
            <a:r>
              <a:rPr lang="en-US" sz="1400" b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JONK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  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           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JONK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Inclusieve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leerroutes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   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DSK JA&amp;HM/Intermezzo/AB route PCC O/S-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klas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de Viaan/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Spinaker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en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VMC/VMC symbiose/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Spinaker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en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PCC L/JB Hub</a:t>
            </a:r>
          </a:p>
          <a:p>
            <a:endParaRPr lang="en-US" sz="1400" b="1" dirty="0">
              <a:solidFill>
                <a:schemeClr val="accent1"/>
              </a:solidFill>
              <a:latin typeface="Trebuchet MS"/>
              <a:ea typeface="Calibri"/>
              <a:cs typeface="Calibri"/>
            </a:endParaRPr>
          </a:p>
          <a:p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Arrangement       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Individueel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of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groep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  <a:p>
            <a:r>
              <a:rPr lang="en-US" sz="1400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Meedoen</a:t>
            </a:r>
            <a:r>
              <a:rPr lang="en-US" sz="1400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in de </a:t>
            </a:r>
            <a:r>
              <a:rPr lang="en-US" sz="1400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klas</a:t>
            </a:r>
            <a:r>
              <a:rPr lang="en-US" sz="1400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    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ROBOT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sz="1400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Expertisedeling</a:t>
            </a:r>
            <a:r>
              <a:rPr lang="en-US" sz="1400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     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Vraag/ spar met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een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collega's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–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bezoek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een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school of inclusieve route</a:t>
            </a:r>
          </a:p>
        </p:txBody>
      </p:sp>
    </p:spTree>
    <p:extLst>
      <p:ext uri="{BB962C8B-B14F-4D97-AF65-F5344CB8AC3E}">
        <p14:creationId xmlns:p14="http://schemas.microsoft.com/office/powerpoint/2010/main" val="3616138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1C4D7-54CB-3E01-AAEF-10C4CF612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30C2E4-8D28-4D5D-E6A9-8669DC75F89E}"/>
              </a:ext>
            </a:extLst>
          </p:cNvPr>
          <p:cNvSpPr/>
          <p:nvPr/>
        </p:nvSpPr>
        <p:spPr>
          <a:xfrm>
            <a:off x="0" y="6533030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F86848-99CF-A536-7A69-74A199DE9EFD}"/>
              </a:ext>
            </a:extLst>
          </p:cNvPr>
          <p:cNvSpPr/>
          <p:nvPr/>
        </p:nvSpPr>
        <p:spPr>
          <a:xfrm>
            <a:off x="206963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4C4F45-1FEC-9C5F-70EE-E6A0F25DD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Trebuchet MS"/>
              </a:rPr>
              <a:t>Advies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 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en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informatie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8C46853-5CCA-512E-34E1-53E017D39F9D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14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383B468-46A6-279F-7C9C-70B39411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CDCAD7-CD88-8320-0284-A8001EF86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2665624-B3BA-5184-B9F7-49A1F30FD7D7}"/>
              </a:ext>
            </a:extLst>
          </p:cNvPr>
          <p:cNvSpPr/>
          <p:nvPr/>
        </p:nvSpPr>
        <p:spPr>
          <a:xfrm>
            <a:off x="7978999" y="5891473"/>
            <a:ext cx="914400" cy="365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91CA5D-2C35-9ECD-45E5-5A98A8FABAE0}"/>
              </a:ext>
            </a:extLst>
          </p:cNvPr>
          <p:cNvSpPr txBox="1"/>
          <p:nvPr/>
        </p:nvSpPr>
        <p:spPr>
          <a:xfrm>
            <a:off x="193298" y="1083059"/>
            <a:ext cx="1180405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Advies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&amp; </a:t>
            </a:r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informatie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 2 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  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Consulent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van de school</a:t>
            </a: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E93084-2AC3-610B-D48F-A62994932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04" y="1601905"/>
            <a:ext cx="3299296" cy="3099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9762EB-88F8-432A-867C-CF54957B4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981" y="1599612"/>
            <a:ext cx="3415595" cy="32824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7D0BFA-C4E7-B85F-226C-DDAB13B96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4921" y="1596378"/>
            <a:ext cx="371475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39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86961-2DFA-9D7C-9270-7DA74089C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A905DA-B6DC-C53D-1109-0D44F2E7B0FB}"/>
              </a:ext>
            </a:extLst>
          </p:cNvPr>
          <p:cNvSpPr/>
          <p:nvPr/>
        </p:nvSpPr>
        <p:spPr>
          <a:xfrm>
            <a:off x="0" y="6533030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A98AC2-172B-F94B-C036-284073A184BD}"/>
              </a:ext>
            </a:extLst>
          </p:cNvPr>
          <p:cNvSpPr/>
          <p:nvPr/>
        </p:nvSpPr>
        <p:spPr>
          <a:xfrm>
            <a:off x="206963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995FD-031D-25E1-3FCA-886A2AA9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Trebuchet MS"/>
              </a:rPr>
              <a:t>Advies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 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en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informatie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07A9C4-DF9E-15AB-A955-41EBA44C6866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15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26425E7-4413-0353-A070-C88AB618C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D4CA60-E4ED-84C8-4AC6-71F626462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D7F446F-0237-69AF-5A2F-57FDAE954A1E}"/>
              </a:ext>
            </a:extLst>
          </p:cNvPr>
          <p:cNvSpPr/>
          <p:nvPr/>
        </p:nvSpPr>
        <p:spPr>
          <a:xfrm>
            <a:off x="7978999" y="5891473"/>
            <a:ext cx="914400" cy="3653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DE1C1F-B10A-9250-4120-F25F6F606A9F}"/>
              </a:ext>
            </a:extLst>
          </p:cNvPr>
          <p:cNvSpPr txBox="1"/>
          <p:nvPr/>
        </p:nvSpPr>
        <p:spPr>
          <a:xfrm>
            <a:off x="193298" y="1083059"/>
            <a:ext cx="1180405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Advies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 &amp; </a:t>
            </a:r>
            <a:r>
              <a:rPr lang="en-US" sz="1400" b="1" dirty="0" err="1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informatie</a:t>
            </a:r>
            <a:r>
              <a:rPr lang="en-US" sz="1400" b="1" dirty="0">
                <a:solidFill>
                  <a:schemeClr val="accent1"/>
                </a:solidFill>
                <a:latin typeface="Trebuchet MS"/>
                <a:ea typeface="Calibri"/>
                <a:cs typeface="Calibri"/>
              </a:rPr>
              <a:t> 2 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  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Consulent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Calibri"/>
                <a:cs typeface="Calibri"/>
              </a:rPr>
              <a:t> van de school</a:t>
            </a:r>
          </a:p>
          <a:p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Trebuchet MS"/>
              <a:ea typeface="Calibri"/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5217F5-4087-1794-1A2F-73037A152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41" y="1614429"/>
            <a:ext cx="3175941" cy="26131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BAA471-01F8-AE29-0409-3B2C09A75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934" y="1618604"/>
            <a:ext cx="3938059" cy="27082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24ADB8-07EE-6A5C-9CFE-E0E915A66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6751" y="1615428"/>
            <a:ext cx="3204869" cy="31567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ECCDB9-FB79-EFDA-9251-C31CBDEF0A0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38" b="311"/>
          <a:stretch>
            <a:fillRect/>
          </a:stretch>
        </p:blipFill>
        <p:spPr>
          <a:xfrm>
            <a:off x="206081" y="4223986"/>
            <a:ext cx="2993316" cy="22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81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65E9F-5C64-01D7-4CE6-BFE058096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4995CC-6C60-2DEC-7285-7E63D6666577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C26DC8-36C1-3AED-E040-646C29EECCCE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2C2D4-33EE-0D1B-3CAF-F95E20C01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41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Kaartje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ontwikkelplein</a:t>
            </a:r>
            <a:endParaRPr lang="en-US" sz="2000" dirty="0" err="1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732705-6338-8328-EF46-860676601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/>
          <a:lstStyle/>
          <a:p>
            <a:r>
              <a:rPr lang="en-US" err="1">
                <a:solidFill>
                  <a:schemeClr val="bg1"/>
                </a:solidFill>
                <a:latin typeface="Trebuchet MS"/>
              </a:rPr>
              <a:t>Ontwikkelplein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F81AE9A-8550-26E9-3919-57F3DEB426C0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16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FF263D1-61CB-2FD9-8DD5-3838D601B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6F200C-C04A-F2FD-4F82-46248A8EF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05AEB2-3B10-1C2B-A0DB-D1E1DB9D8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01" y="1836800"/>
            <a:ext cx="10280513" cy="403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19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7BE8-7C48-8222-E795-C056DA0D5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43DFE3-4DF0-06E2-48AC-B65A21561D2D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7793D7-019D-BC72-54DE-23451E22627C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2CDDE-F57D-E7E8-3E9C-18701B1C6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41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>
              <a:solidFill>
                <a:schemeClr val="bg1">
                  <a:lumMod val="50000"/>
                </a:schemeClr>
              </a:solidFill>
            </a:endParaRPr>
          </a:p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31CAE3-21D7-505E-D169-DFDE21CE8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Trebuchet MS"/>
              </a:rPr>
              <a:t>Wat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kan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ik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betekenen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voor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het </a:t>
            </a:r>
            <a:r>
              <a:rPr lang="en-US" dirty="0" err="1">
                <a:solidFill>
                  <a:schemeClr val="bg1"/>
                </a:solidFill>
                <a:latin typeface="Trebuchet MS"/>
              </a:rPr>
              <a:t>swv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?</a:t>
            </a:r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91BF496-2F76-3C92-A9AE-C279C2AB9CA4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17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3F61EF8-44A5-62F5-8DD3-21AF76251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 err="1">
                <a:solidFill>
                  <a:schemeClr val="bg1"/>
                </a:solidFill>
                <a:latin typeface="Trebuchet MS"/>
              </a:rPr>
              <a:t>Bijeenkomst</a:t>
            </a:r>
            <a:r>
              <a:rPr lang="en-US">
                <a:solidFill>
                  <a:schemeClr val="bg1"/>
                </a:solidFill>
                <a:latin typeface="Trebuchet MS"/>
              </a:rPr>
              <a:t> 1/3  2026-2027: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Teamleiders</a:t>
            </a:r>
          </a:p>
          <a:p>
            <a:pPr algn="l"/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939554-F451-8062-BF07-377B4C48F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D0D77E-8A25-F4A3-F1C1-6E03381AFB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0000">
            <a:off x="6551852" y="1468587"/>
            <a:ext cx="3877796" cy="44649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3ADB53-D96B-62E3-23AC-E34CBAD3F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1080000" flipH="1">
            <a:off x="950407" y="1643934"/>
            <a:ext cx="4190439" cy="43865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0B855C-72D1-9469-3DA8-7F5B24D398BE}"/>
              </a:ext>
            </a:extLst>
          </p:cNvPr>
          <p:cNvSpPr txBox="1"/>
          <p:nvPr/>
        </p:nvSpPr>
        <p:spPr>
          <a:xfrm rot="-1380000">
            <a:off x="1896079" y="1579170"/>
            <a:ext cx="27432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b="1" dirty="0" err="1">
                <a:solidFill>
                  <a:srgbClr val="F20C8F"/>
                </a:solidFill>
                <a:latin typeface="The Hand"/>
                <a:ea typeface="Calibri"/>
                <a:cs typeface="Calibri"/>
              </a:rPr>
              <a:t>Vraag</a:t>
            </a:r>
            <a:endParaRPr lang="en-US" sz="4000" b="1">
              <a:solidFill>
                <a:srgbClr val="F20C8F"/>
              </a:solidFill>
              <a:latin typeface="The Hand"/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8C1D89-7114-7917-18DD-3C3E17CD3883}"/>
              </a:ext>
            </a:extLst>
          </p:cNvPr>
          <p:cNvSpPr txBox="1"/>
          <p:nvPr/>
        </p:nvSpPr>
        <p:spPr>
          <a:xfrm rot="960000">
            <a:off x="8193784" y="1870523"/>
            <a:ext cx="27432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b="1" dirty="0" err="1">
                <a:solidFill>
                  <a:srgbClr val="F20C8F"/>
                </a:solidFill>
                <a:latin typeface="The Hand"/>
                <a:ea typeface="Calibri"/>
                <a:cs typeface="Calibri"/>
              </a:rPr>
              <a:t>Aanbod</a:t>
            </a:r>
          </a:p>
        </p:txBody>
      </p:sp>
    </p:spTree>
    <p:extLst>
      <p:ext uri="{BB962C8B-B14F-4D97-AF65-F5344CB8AC3E}">
        <p14:creationId xmlns:p14="http://schemas.microsoft.com/office/powerpoint/2010/main" val="2677084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100DD-3772-0844-3B95-1D8CC566D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059675-7560-50D9-3474-4377AB7DBDEF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20E62A-5486-4F94-40B5-6BB5FD98F057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1A9E0-0AB1-67DB-7710-39843414F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Heb je ideeen en/ of wensen voor de invulling van de bijeenkomsten? Mail de agendacommissie (zie volgende dia)</a:t>
            </a:r>
            <a:br>
              <a:rPr lang="nl-NL" sz="2400" dirty="0">
                <a:latin typeface="Trebuchet MS"/>
              </a:rPr>
            </a:br>
            <a:endParaRPr lang="nl-NL" sz="240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De uitnodiging deze keer via een collega gekregen? </a:t>
            </a:r>
            <a:br>
              <a:rPr lang="nl-NL" sz="2400" dirty="0">
                <a:latin typeface="Trebuchet MS"/>
              </a:rPr>
            </a:br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Je e-mailadres is (nog) niet bekend; graag doorgeven!</a:t>
            </a:r>
            <a:endParaRPr lang="en-US" sz="240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endParaRPr lang="nl-NL" sz="240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r>
              <a:rPr lang="nl-NL" sz="2400" b="1" u="sng">
                <a:solidFill>
                  <a:schemeClr val="bg1">
                    <a:lumMod val="50000"/>
                  </a:schemeClr>
                </a:solidFill>
                <a:latin typeface="Trebuchet MS"/>
              </a:rPr>
              <a:t>Overige bijeenkomsten schooljaar 2026-2027</a:t>
            </a:r>
            <a:br>
              <a:rPr lang="nl-NL" sz="2400" dirty="0">
                <a:latin typeface="Trebuchet MS"/>
              </a:rPr>
            </a:br>
            <a:r>
              <a:rPr lang="nl-NL" sz="2400" b="1">
                <a:solidFill>
                  <a:schemeClr val="bg1">
                    <a:lumMod val="50000"/>
                  </a:schemeClr>
                </a:solidFill>
                <a:latin typeface="Trebuchet MS"/>
              </a:rPr>
              <a:t>Dinsdag 06-04-2027</a:t>
            </a:r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 van 09.00 uur – 11.45 uur. (Dit is samen met OCO’s) Locatie: Regiohuis.</a:t>
            </a:r>
            <a:br>
              <a:rPr lang="nl-NL" sz="2400" dirty="0">
                <a:latin typeface="Trebuchet MS"/>
              </a:rPr>
            </a:br>
            <a:br>
              <a:rPr lang="nl-NL" sz="2400" dirty="0">
                <a:latin typeface="Trebuchet MS"/>
              </a:rPr>
            </a:br>
            <a:r>
              <a:rPr lang="nl-NL" sz="2400" b="1">
                <a:solidFill>
                  <a:schemeClr val="bg1">
                    <a:lumMod val="50000"/>
                  </a:schemeClr>
                </a:solidFill>
                <a:latin typeface="Trebuchet MS"/>
              </a:rPr>
              <a:t>Donderdag 20-05-2027</a:t>
            </a:r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 van 14.00 uur – 16.30 uur. Locatie: n.t.b. (is er een locatie beschikbaar?)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095B8B-97D4-8F22-958D-84DFC1082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rebuchet MS"/>
              </a:rPr>
              <a:t>Volgende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>
                <a:solidFill>
                  <a:schemeClr val="bg1"/>
                </a:solidFill>
                <a:latin typeface="Trebuchet MS"/>
              </a:rPr>
              <a:t>bijeenkomsten 2026-2027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A82189-1F46-BFB2-3527-AE60CBF15876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18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97DCD96-E204-706F-6423-BDD51C7EB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Trebuchet MS"/>
              </a:rPr>
              <a:t>Bijeenkomst 1/3 2026-2027: Teamleiders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00DDF2-D419-6CB1-31D2-D3BE538DE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89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DA59C-9334-7EC1-C25B-382501E06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D58A86-D6A9-3289-4729-CF00775F24E3}"/>
              </a:ext>
            </a:extLst>
          </p:cNvPr>
          <p:cNvSpPr/>
          <p:nvPr/>
        </p:nvSpPr>
        <p:spPr>
          <a:xfrm>
            <a:off x="0" y="6499412"/>
            <a:ext cx="12192000" cy="358587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D95778-9F91-5BBC-7C5C-25667867438E}"/>
              </a:ext>
            </a:extLst>
          </p:cNvPr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DBCE8-9796-A4C4-FC59-FD55F7BD5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015" y="1355255"/>
            <a:ext cx="11569229" cy="498163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Pim Touber, Teamleider Het Molenduin Schagen,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pim.touber@aloysiusstichting.nl</a:t>
            </a:r>
            <a:b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</a:br>
            <a:endParaRPr lang="nl-NL" sz="2400"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Mike Ton, Afdelingsleider onderbouw Focus,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m.ton@focus-hhw.nl</a:t>
            </a:r>
            <a:b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</a:br>
            <a:endParaRPr lang="nl-NL" sz="2400"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Eva Wollaars, Afdelingsleider VMBO-TL ARH,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e.wollaars@arh.nl</a:t>
            </a:r>
            <a:b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</a:br>
            <a:endParaRPr lang="nl-NL" sz="2400"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Jurriaan Boon, Afdelingsleider bovenbouw VMBO-TL Huygens College MW,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boon.j@huygens.nl</a:t>
            </a:r>
            <a:endParaRPr lang="nl-NL" sz="2400"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endParaRPr lang="nl-NL" sz="2400"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Betsie Neijzing, Consulent SWVNK,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bneijzing@swvnk.nl</a:t>
            </a:r>
            <a:b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</a:br>
            <a:endParaRPr lang="nl-NL" sz="240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Inge Verstraete, Teamleider consulenten SWV-NK,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iverstraete@swvnk.nl</a:t>
            </a:r>
            <a:b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</a:br>
            <a:endParaRPr lang="nl-NL" sz="2400"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  <a:p>
            <a:r>
              <a:rPr lang="nl-NL" sz="2400">
                <a:solidFill>
                  <a:schemeClr val="bg1">
                    <a:lumMod val="50000"/>
                  </a:schemeClr>
                </a:solidFill>
                <a:latin typeface="Trebuchet MS"/>
              </a:rPr>
              <a:t>Hilda van den Hoek, Teamleider CLEO SWV-NK, </a:t>
            </a:r>
            <a: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hvandenhoek@swvnk.nl</a:t>
            </a:r>
            <a:br>
              <a:rPr lang="nl-NL" sz="24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</a:br>
            <a:endParaRPr lang="nl-NL" sz="2400"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6E28E-1EA7-77C4-5DC5-3DA1245F1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875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Trebuchet MS"/>
              </a:rPr>
              <a:t>Agendacommissie</a:t>
            </a:r>
            <a:r>
              <a:rPr lang="en-US" dirty="0">
                <a:solidFill>
                  <a:schemeClr val="bg1"/>
                </a:solidFill>
                <a:latin typeface="Trebuchet MS"/>
              </a:rPr>
              <a:t> </a:t>
            </a:r>
            <a:r>
              <a:rPr lang="en-US">
                <a:solidFill>
                  <a:schemeClr val="bg1"/>
                </a:solidFill>
                <a:latin typeface="Trebuchet MS"/>
              </a:rPr>
              <a:t>teamleiders 2026-2027</a:t>
            </a:r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5733BA5-419B-C440-37F2-2483DBBBB20F}"/>
              </a:ext>
            </a:extLst>
          </p:cNvPr>
          <p:cNvSpPr txBox="1">
            <a:spLocks/>
          </p:cNvSpPr>
          <p:nvPr/>
        </p:nvSpPr>
        <p:spPr>
          <a:xfrm>
            <a:off x="8610600" y="6571131"/>
            <a:ext cx="2819400" cy="28687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bg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B82B7-B2E5-624B-81F8-679250AFF6C0}" type="slidenum">
              <a:rPr lang="en-US" sz="1200" smtClean="0"/>
              <a:pPr/>
              <a:t>19</a:t>
            </a:fld>
            <a:endParaRPr lang="en-US" sz="120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143BF14-E7AB-57E4-6324-6CCA892DD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571131"/>
            <a:ext cx="4114800" cy="286869"/>
          </a:xfrm>
        </p:spPr>
        <p:txBody>
          <a:bodyPr/>
          <a:lstStyle/>
          <a:p>
            <a:pPr algn="l"/>
            <a:r>
              <a:rPr lang="en-US">
                <a:solidFill>
                  <a:schemeClr val="bg1"/>
                </a:solidFill>
                <a:latin typeface="Trebuchet MS"/>
              </a:rPr>
              <a:t>Bijeenkomst 1/3 2026-2027: Teamleiders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DF8B7A-AB89-9F08-C0E6-85722CFF32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79776" y="5988708"/>
            <a:ext cx="450224" cy="53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9FB4CD-4AA1-D242-B82E-F69109133DA7}"/>
              </a:ext>
            </a:extLst>
          </p:cNvPr>
          <p:cNvSpPr/>
          <p:nvPr/>
        </p:nvSpPr>
        <p:spPr>
          <a:xfrm>
            <a:off x="-1" y="0"/>
            <a:ext cx="12198773" cy="6858000"/>
          </a:xfrm>
          <a:prstGeom prst="rect">
            <a:avLst/>
          </a:prstGeom>
          <a:solidFill>
            <a:srgbClr val="EB7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6FF2BF-B339-0048-A856-E85F61F77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020" y="1632862"/>
            <a:ext cx="3370729" cy="359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1467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Sterke Kinderen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B751F"/>
      </a:accent1>
      <a:accent2>
        <a:srgbClr val="99CA3E"/>
      </a:accent2>
      <a:accent3>
        <a:srgbClr val="4AA5B5"/>
      </a:accent3>
      <a:accent4>
        <a:srgbClr val="7F7F7F"/>
      </a:accent4>
      <a:accent5>
        <a:srgbClr val="5B9BD5"/>
      </a:accent5>
      <a:accent6>
        <a:srgbClr val="70AD47"/>
      </a:accent6>
      <a:hlink>
        <a:srgbClr val="535353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erke Kinderen Template" id="{E507DCE5-63C6-934F-AEC1-8397B41093D4}" vid="{865F1BB0-9085-7748-8D93-0CC32DCA169B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erke Kinderen Template" id="{E507DCE5-63C6-934F-AEC1-8397B41093D4}" vid="{0978B499-7140-0549-8266-308B54A8E7E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ef88f2-a25c-4f52-9b06-a2e73b678cdf">
      <Terms xmlns="http://schemas.microsoft.com/office/infopath/2007/PartnerControls"/>
    </lcf76f155ced4ddcb4097134ff3c332f>
    <TaxCatchAll xmlns="14987d1f-2693-4c90-b3d2-09f014dba9b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1731A889A936489DE18B55B3BC4E72" ma:contentTypeVersion="11" ma:contentTypeDescription="Een nieuw document maken." ma:contentTypeScope="" ma:versionID="2ff20921848e507abfd377a84d61eb51">
  <xsd:schema xmlns:xsd="http://www.w3.org/2001/XMLSchema" xmlns:xs="http://www.w3.org/2001/XMLSchema" xmlns:p="http://schemas.microsoft.com/office/2006/metadata/properties" xmlns:ns2="2eef88f2-a25c-4f52-9b06-a2e73b678cdf" xmlns:ns3="14987d1f-2693-4c90-b3d2-09f014dba9b8" targetNamespace="http://schemas.microsoft.com/office/2006/metadata/properties" ma:root="true" ma:fieldsID="a2754bbe09086ffaaa422e217a1c4b66" ns2:_="" ns3:_="">
    <xsd:import namespace="2eef88f2-a25c-4f52-9b06-a2e73b678cdf"/>
    <xsd:import namespace="14987d1f-2693-4c90-b3d2-09f014dba9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ef88f2-a25c-4f52-9b06-a2e73b678c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4bbe11fa-fd1e-4486-8edc-554d79ecaf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987d1f-2693-4c90-b3d2-09f014dba9b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5dc5db9-c1ca-4ddb-a6f7-438e20490ccb}" ma:internalName="TaxCatchAll" ma:showField="CatchAllData" ma:web="14987d1f-2693-4c90-b3d2-09f014dba9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030717-80A8-4152-B720-2F986C97FB57}">
  <ds:schemaRefs>
    <ds:schemaRef ds:uri="14987d1f-2693-4c90-b3d2-09f014dba9b8"/>
    <ds:schemaRef ds:uri="2eef88f2-a25c-4f52-9b06-a2e73b678cdf"/>
    <ds:schemaRef ds:uri="b4dee870-e54f-4cb3-968f-467db50195b4"/>
    <ds:schemaRef ds:uri="c1979da4-af2c-4adb-a5a0-ee31d12170fc"/>
    <ds:schemaRef ds:uri="d37d6321-9817-43ad-842d-a8b175e0256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A81E8EA-7895-428E-9029-5516E3572A54}">
  <ds:schemaRefs>
    <ds:schemaRef ds:uri="14987d1f-2693-4c90-b3d2-09f014dba9b8"/>
    <ds:schemaRef ds:uri="2eef88f2-a25c-4f52-9b06-a2e73b678cd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7773051-2A7F-4B33-949E-0C556D6464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Sterke Kinderen Template</Template>
  <TotalTime>0</TotalTime>
  <Words>988</Words>
  <Application>Microsoft Office PowerPoint</Application>
  <PresentationFormat>Breedbeeld</PresentationFormat>
  <Paragraphs>164</Paragraphs>
  <Slides>20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The Hand</vt:lpstr>
      <vt:lpstr>Trebuchet MS</vt:lpstr>
      <vt:lpstr>Kantoorthema</vt:lpstr>
      <vt:lpstr>Custom Design</vt:lpstr>
      <vt:lpstr>De teamleider in ons SWV</vt:lpstr>
      <vt:lpstr>Welkom</vt:lpstr>
      <vt:lpstr>Na deze ochtend...</vt:lpstr>
      <vt:lpstr>Programma &amp; tijden</vt:lpstr>
      <vt:lpstr>Wie ben ik als teamleider in dit swv</vt:lpstr>
      <vt:lpstr>Opdracht I Vorm een groep van 4</vt:lpstr>
      <vt:lpstr>PowerPoint-presentatie</vt:lpstr>
      <vt:lpstr>Wat moet ik weten over ons swv</vt:lpstr>
      <vt:lpstr>Formatieve toets voor teamleiders</vt:lpstr>
      <vt:lpstr>PowerPoint-presentatie</vt:lpstr>
      <vt:lpstr>PowerPoint-presentatie</vt:lpstr>
      <vt:lpstr>De portemonnee</vt:lpstr>
      <vt:lpstr>Wat organiseren we samen?</vt:lpstr>
      <vt:lpstr>Advies en informatie 2</vt:lpstr>
      <vt:lpstr>Advies en informatie 2</vt:lpstr>
      <vt:lpstr>Ontwikkelplein</vt:lpstr>
      <vt:lpstr>Wat kan ik betekenen voor het swv?</vt:lpstr>
      <vt:lpstr>Volgende bijeenkomsten 2026-2027</vt:lpstr>
      <vt:lpstr>Agendacommissie teamleiders 2026-2027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 TITEL</dc:title>
  <dc:creator>Birgit Eikelenboom</dc:creator>
  <cp:lastModifiedBy>Hilda van den Hoek-van de Geer</cp:lastModifiedBy>
  <cp:revision>820</cp:revision>
  <dcterms:created xsi:type="dcterms:W3CDTF">2018-11-13T13:44:38Z</dcterms:created>
  <dcterms:modified xsi:type="dcterms:W3CDTF">2026-10-27T15:45:09Z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0x010100FB1731A889A936489DE18B55B3BC4E72</vt:lpwstr>
  </property>
  <property fmtid="{D5CDD505-2E9C-101B-9397-08002B2CF9AE}" pid="3" name="MediaServiceImageTags">
    <vt:lpwstr/>
  </property>
</Properties>
</file>