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handoutMasterIdLst>
    <p:handoutMasterId r:id="rId23"/>
  </p:handoutMasterIdLst>
  <p:sldIdLst>
    <p:sldId id="256" r:id="rId7"/>
    <p:sldId id="267" r:id="rId8"/>
    <p:sldId id="283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59" r:id="rId19"/>
    <p:sldId id="281" r:id="rId20"/>
    <p:sldId id="282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F0F"/>
    <a:srgbClr val="49A4B4"/>
    <a:srgbClr val="A4C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2"/>
    <p:restoredTop sz="94649"/>
  </p:normalViewPr>
  <p:slideViewPr>
    <p:cSldViewPr snapToGrid="0" snapToObjects="1">
      <p:cViewPr varScale="1">
        <p:scale>
          <a:sx n="67" d="100"/>
          <a:sy n="67" d="100"/>
        </p:scale>
        <p:origin x="6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3" d="100"/>
          <a:sy n="153" d="100"/>
        </p:scale>
        <p:origin x="4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6AE43-3EFD-B341-A80F-5C41077C0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A6DFE-C993-0940-B1BD-294538DE1A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6CBA-AC57-E34E-992E-81C4ACDE21F1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F09D8-E9F7-8D4D-9A82-07B7090C82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FD952-850F-5E48-A978-104A34ECFF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867FE-D9C9-5347-A5B8-231765D02BC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E029-EED4-8C46-A8AD-06679CF79D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B3A4F-EF65-CE4C-8C74-DBDBBDD39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56C0-F73F-2541-A79A-E71AD77E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4944-BCBC-B444-9AF3-4686B172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F917-FC54-0F40-8519-F5147419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59C8-E98B-2F43-B0B1-5DDE4360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4771-F0A4-8049-BFB8-A9E26F4A2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92D94-B266-9144-B713-13F8A325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D7C1E-610A-ED4C-85FA-D76AFE03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0468-C168-8F47-835E-586B626D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2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D69BA-F3F7-0340-ACE1-0DF6716CD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CA59B-E9A5-2E46-8139-4ECF9A5C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32E9F-15D4-2744-94EA-C1236960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6648D-9E0B-3740-B393-1CA833A6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9262D-43CE-B14E-B29E-2E8A38F0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1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E1B2-B5A8-F644-B3CC-C3A22117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1526F-AE10-4F49-A2BE-C3243A74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2F10-BB27-474A-B889-F452DB4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5634-4C9B-C64C-B3DC-C87FCAF7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047F-7EDE-1544-96C0-A69D73D2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64DD-CD3C-E04A-8D8E-F902D6A1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8A42-16DB-004D-8432-C762C7904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AA603-476D-F44B-90BB-DEEB5DD1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BA6DF-5D0E-8C43-A1D3-26BF6D02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315C5-6AA8-E54E-8DD3-651E6F66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B67E-D951-C344-8004-CAAEEE02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01472-0E6E-AF42-95EA-BD4181CB0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D112B-8ABB-F744-9C08-B6E082CE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264B0-DA20-CA40-A4A6-C767C56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41A0A-CC04-5846-BBDB-4BEB78F8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B019-349B-6245-B578-356F1D16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FEC2C-B980-BA43-82FD-E7A0F7242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9BC2F-68FD-8446-9820-1E39D2148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8BC48-B3DD-C94B-A10C-042D86EA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39993-8A22-C746-B2A1-81EC89AB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ED925-0316-454C-BC9D-4F27BEE8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CCAE-FE97-8149-9EC2-22909248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9D1DA-682D-694F-AC95-446B02BA0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371C3-233E-9F4F-A7C6-D25B713E6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E56D6-9D34-9446-98FC-DB77C51E0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56011-4CDF-0147-B762-FB07C2A22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13B03-5406-BE41-AC25-959EBEBF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5596B-F801-324A-802E-C79D46E4F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D17A9-A1B3-D24D-B953-6F1F80D0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9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98F7-4976-C34D-B44E-99194A7B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F6071-C67B-9945-88C6-92D6DFCA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3ABFD6-7D9B-5948-AC81-9C5A43C0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2D563-2B4E-2C4D-B3AC-B447581E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5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60E70-2970-2F41-BBD4-7B78C9F2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07BAB-11C2-F24A-A744-F87F186F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B1FF-32A3-9E45-87F3-B07C7B78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F5EA-8232-3841-9269-8B0AF5C39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85EF-A548-AB4C-A894-93CC0EDE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15C0-0B3E-5E4E-8E88-0A03536C9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3ABA4-FFCF-D34F-AFEF-9F22CBF6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C5522-8D9D-D643-97B5-80DF2B41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C04EE-9997-D64D-B2D0-73ADBA0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AADB-1CEE-8541-BAB0-12FB23AF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EA00-B081-144A-A587-5ACD25E2B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778D-065B-A341-8CB7-A76D06DB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1631-40B3-1F43-9D66-C1393B44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2A10-15AA-1747-BCAE-C451994E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71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8BA3-F52F-3946-AF7B-A9B74C0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97BB64-A2BB-A944-8974-D4C5A971C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86B7-8150-6B4E-A0ED-F6AE3ED8C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105DF-A46C-1646-80FE-82F0A834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47BB-4867-764F-B711-3C2FEA7F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44370-B656-EF4A-8D6F-CD4B06BFB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1AE9-FC5B-2048-9314-67F8F677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7B31E-DB46-DB4C-97F4-BBCFB8E0F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711C-85A2-4A4C-9F70-2371B2EE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BC6-656C-1A4D-A0C6-787820B5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BA57-0355-4F42-8A1C-624E83E5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7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7B8D2-CD45-D64A-8E82-000B9A2DC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5920-C844-4844-8002-0DDD8A1EF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46165-6063-5149-9F80-71CE0FC6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EB4C1-D3F8-CF47-A6B6-EFAF853D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F9F5-A2FE-EF4F-8D66-6653D0B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4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3DE5D-81DC-8247-BC39-18F58B98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69D265-FED1-3D46-8985-AC911602D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ACF9CC-E1BC-6340-AC86-0B81873F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963033-71DA-F746-B17A-830B10B5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02D365-EBC0-CE4D-B2CB-B160D8A3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882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CB50D-883A-9145-8A97-D87C208F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35D701-2364-F142-8FA6-50CD7FBD3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58071A-8253-CC4D-A23A-A5636933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FCA324-EE5E-D848-8831-D6166FA4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246AE1-B7A0-7F46-B8A3-7FB0094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633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2D21F-99D5-AD4A-88F6-A2C08CFF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97CC63-F277-BD42-999C-00B358DF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D10BCB-9EE5-DA4D-9927-4195F80D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6D7BB5-7785-3846-955D-3037D9E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B941D1-C733-EC4F-8F7A-33ABF4C5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90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AA69C-AFC2-5A44-A2C7-E30C2E84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E8CB3-007C-B04E-92A9-0FFE52D98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1C16D0-287F-A348-8921-17DF7C511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718DA5-C1CF-264C-B413-E58BC638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539113-ADFB-EB49-BA1F-A84C6F48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FCF4D7-1C1B-324A-981E-A2B51CED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601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1BC0F-70BD-1B48-9F89-5A5491CB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7189A4-FFC1-BE41-BC73-810D7B691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27A950-CB02-8F4A-A933-C215431CB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A11CA3-2300-1E49-BDCC-6C25F1904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7CD7E7-E0EB-8A4E-A31A-38850CBAD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6E91755-8688-0D4D-83D5-8119C398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76F79B-8203-6240-9239-D0AEC7A1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6D2FD4-55EC-E340-8C57-5DE90096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249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D2D7F-5A1F-634C-80F9-D5F40C89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18168B1-16B6-5044-8CCC-C5298D31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3EDD04-97EC-5145-A1E6-6333DA77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960D0D-D2CA-A243-A3C0-7890431A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41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21437E3-0FFB-114A-85CA-8C829840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651D97-049B-BD4A-8735-075CD290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FF8BE1-CBD2-0147-8F39-AEDEA909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38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C3F8-860E-9C44-89DE-82B6A008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838ED-0446-A749-8668-7D64A205D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9D383-A2AC-6149-8928-A6588DD3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0C0A-AD6A-5747-BD68-DA72D07C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F17E-B287-F549-8216-D872523A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0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754FD-EC2F-CB4B-9952-3BF5D429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E57F8A-F885-864D-B996-A08AFF1BF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29FFEB-F07E-A743-AD4C-7FDA7F2A4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8BD9AD-3CFC-6044-95CC-07C18040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C5FFAA-C043-C54A-98E2-A51D377F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443F90-FFBC-9644-828E-1734DBC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79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1DF95-E309-2C4D-8848-9D8512BF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47BE04B-7A06-0D47-8C56-EF48E7A56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A73A6B-3677-DC4E-B71F-CF1DE6D6C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948F28-D2F6-2345-875E-D69920A6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567677-7375-F345-9498-C3A6CE1E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20CA29-B4DE-A74D-AD26-19645BC4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958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18641-BE89-FE41-A6EC-DEE489D7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2BFB67-5A85-9741-B102-FB9B73B94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59E063-D360-5F4C-883E-7CF5F127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43C4A3-545F-8840-AE64-E8CD9CC6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8D020A-8323-3347-8F12-90DD87BE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378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F0F5FC4-0DB1-134D-97F9-5160D081F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86CBDC-B6D6-BA46-BF80-12312F4FF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11E96A-4A8A-AE4E-B60F-E4683B83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FA5DB1-DEC5-AD4C-B9C6-18AC1D55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728E0E-FFD7-0742-B44C-5B3ADC14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39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DFBC-CDF8-0344-93B7-C1770F534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FE902-3038-7542-ACFD-6966FBA9C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AFB1F-258C-314C-838A-A7422C48B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94DF2-14E9-3944-B88E-2117967C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C667A-0D01-5C42-A38B-09874AA6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C4A65-D976-2047-A3C0-44EA12FA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016B-2317-814B-856F-38073CCD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40353-4F1A-AF4F-AE85-28059AEBB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070C2-6747-0544-B011-C741F73B9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1B9D2-7859-0346-9DA3-886E7C075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4DA8D-FFFC-4D48-B38A-E67F2F0F4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7166A-1F37-CE49-8256-6489F0A0C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6D6DC-3F66-B147-87CB-27BDB2D9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8D6DB-475A-8547-B0BD-93489C9D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4960-9AC0-EF4F-8B7D-AA032DC0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EE1C8-737B-EE41-AF5F-9FD8EEC2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55202-B287-134D-BC3D-AED9086A3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46E73-BD21-B14E-AD86-7FAF7CA1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FECB2-CA76-3E48-BEDB-6C6D2B9F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0EFE2-76A4-A44B-A3C7-33DF3794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B940B-3BD3-5348-BF29-18722A23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7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AB5B-7BCF-6743-AECE-9BB116E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BDD0-A39D-954C-A486-4A20D607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DA39D-7F82-DA44-888F-187D27DE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D76AE-813F-4742-A956-6FDF1E0F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09B95-C2D4-6E41-B442-2089150C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2520A-B528-154D-B935-70F0AC6D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33856-C8AC-CD45-A3D3-53384C83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649B1D-C3ED-AF43-A06A-3A509D945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A719F-68CE-A042-A457-5C15BA05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E3F1-126E-E647-86FE-4D1F0CBA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EECE-8140-064C-B56E-681DB515E124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BACF-A379-794F-B399-5A84FBA8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D0C84-32E6-2645-A70B-2C41CD8B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CA42-D36A-394E-ADAA-3765DFE2B3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02BFA-359B-E14A-87C8-11056A9F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D27A7-6398-704C-B1BC-84CF621B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7BA7D-85EA-D34A-8E0A-8C9FBD2CB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DBBEECE-8140-064C-B56E-681DB515E124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B6BF-5435-884C-8BEB-4A7614EE3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9666D-66FE-094D-A2B6-A69A911CC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3E1CA42-D36A-394E-ADAA-3765DFE2B3C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F7724-B63C-B44E-8F3E-C2DA3183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02377-2256-304D-9EAC-EAD0262D9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681E-AAD9-BE4D-B513-E823E0745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5BF4-D3CC-1243-8DAE-BA69036A3202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AE3E1-9FD6-4F4E-90E8-C0C603F61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2330-F306-B74E-97EE-D074B2AB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EC54-2B69-9049-8302-452772550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1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1DD58B5-7A42-C345-85F7-2B60D094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A688D6-947F-7F4C-A222-BDBE33830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173ABB-8ED0-3F4E-957D-29AC9CA2B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60D0-A195-9149-8A6F-F9FBEC861539}" type="datetimeFigureOut">
              <a:rPr lang="nl-NL" smtClean="0"/>
              <a:t>4-2-2020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C33B08-2E81-5E44-B967-AE1EE4F0C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D98F74-0159-DD4A-8007-2931E8256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D9A2-A287-C54D-9CDC-D6DB680DA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F8AFA7-4971-CB4C-8449-1BDEA23E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682D5-F0E4-C847-A41C-0AAAF705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679" y="-1824597"/>
            <a:ext cx="1376121" cy="1466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5016C9-D43C-A546-908B-11EF746999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Op </a:t>
            </a:r>
            <a:r>
              <a:rPr lang="en-US" dirty="0" err="1">
                <a:solidFill>
                  <a:schemeClr val="bg1"/>
                </a:solidFill>
              </a:rPr>
              <a:t>weg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preventieve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ziekteverzuim</a:t>
            </a:r>
            <a:r>
              <a:rPr lang="en-US" dirty="0">
                <a:solidFill>
                  <a:schemeClr val="bg1"/>
                </a:solidFill>
              </a:rPr>
              <a:t> op </a:t>
            </a:r>
            <a:r>
              <a:rPr lang="en-US" dirty="0" err="1">
                <a:solidFill>
                  <a:schemeClr val="bg1"/>
                </a:solidFill>
              </a:rPr>
              <a:t>alle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scholen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8A9DA-4AD9-084A-BAE5-75CBF4801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Bijeenkomst</a:t>
            </a:r>
            <a:r>
              <a:rPr lang="en-US" dirty="0">
                <a:solidFill>
                  <a:schemeClr val="bg1"/>
                </a:solidFill>
              </a:rPr>
              <a:t> 2    04-02-2020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FB4CD-4AA1-D242-B82E-F69109133DA7}"/>
              </a:ext>
            </a:extLst>
          </p:cNvPr>
          <p:cNvSpPr/>
          <p:nvPr/>
        </p:nvSpPr>
        <p:spPr>
          <a:xfrm>
            <a:off x="-1" y="5526157"/>
            <a:ext cx="12198773" cy="1331843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FF2BF-B339-0048-A856-E85F61F77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691" y="5767232"/>
            <a:ext cx="941003" cy="1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Interventies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aanwezigheid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op school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stimuleren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en-US" sz="18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Preventief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aard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preventies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t.a.v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schoolklimaat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veiligheid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lichamelijke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gezondheid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psychische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gezondheid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samenwerking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met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ouders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8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Monitoren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schoolverzuim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 </a:t>
            </a:r>
            <a:endParaRPr lang="en-US" sz="18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Herkennen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dreigend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schoolverzuim</a:t>
            </a:r>
            <a:endParaRPr lang="en-US" sz="18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Mentoren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voeren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gesprekken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Gezond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leven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check het even,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verzuimteam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Wat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zijn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de taken van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verzuimteam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jaarplanning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Tier 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571131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Interventies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met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concreet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doel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bepaald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samenspraak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met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ouders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Gericht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op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stabiliseren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terugdringen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van verzuim;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Analyse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waardoor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verzuim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wordt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veroorzaakt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Individuele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interventies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, maar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ook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overstijgende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activiteiten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1800" b="1" i="1" dirty="0" err="1">
                <a:solidFill>
                  <a:schemeClr val="bg1">
                    <a:lumMod val="50000"/>
                  </a:schemeClr>
                </a:solidFill>
              </a:rPr>
              <a:t>Betrokkenheid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1">
                    <a:lumMod val="50000"/>
                  </a:schemeClr>
                </a:solidFill>
              </a:rPr>
              <a:t>leerling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1">
                    <a:lumMod val="50000"/>
                  </a:schemeClr>
                </a:solidFill>
              </a:rPr>
              <a:t>bij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 school is van </a:t>
            </a:r>
            <a:r>
              <a:rPr lang="en-US" sz="1800" b="1" i="1" dirty="0" err="1">
                <a:solidFill>
                  <a:schemeClr val="bg1">
                    <a:lumMod val="50000"/>
                  </a:schemeClr>
                </a:solidFill>
              </a:rPr>
              <a:t>cruciaal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1">
                    <a:lumMod val="50000"/>
                  </a:schemeClr>
                </a:solidFill>
              </a:rPr>
              <a:t>belang</a:t>
            </a:r>
            <a:endParaRPr lang="en-US" sz="18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Hoe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bepaal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geoorloofd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danwel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ongeoorloofd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verzuim?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Tier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11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Interventies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gericht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op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ontwikkeling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jongere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Interventies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gericht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op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aanpak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problematiek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Interventies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zijn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oudergericht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kindgericht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Inzetten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deskundigen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Andere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setting (Onderwijs in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</a:rPr>
              <a:t>kleinere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</a:rPr>
              <a:t> setting).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Jeugdarts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altijd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betrokken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. Wat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jeugdarts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doen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? Wat is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definitie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belastbaarheid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Tier 3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12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CFD92F8-E16F-7141-A0B4-7484A974C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" y="178732"/>
            <a:ext cx="2616519" cy="736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AB1D20C-3B25-DA45-BCC2-5A2BAF4D6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7606"/>
            <a:ext cx="12192000" cy="14332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F0E950A-935D-1F49-A3EE-4936B5778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75" y="2962890"/>
            <a:ext cx="5568877" cy="29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1DEF851-C9FD-3342-817D-537196C8C7F3}"/>
              </a:ext>
            </a:extLst>
          </p:cNvPr>
          <p:cNvSpPr/>
          <p:nvPr/>
        </p:nvSpPr>
        <p:spPr>
          <a:xfrm>
            <a:off x="583096" y="135074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Stap 1: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 Aannemen van de ziekmelding door school.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 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Stap 2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: Mentor neemt (telefonisch) contact met ouders.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 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Stap 3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: Mentor of zorgcoördinator voert gesprek met ouders en leerling bij zorgelijk ziekteverzuim (na 7 schooldagen of 4 keer in 12 weken)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Stap 4: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 School vraagt een consult aan bij de jeugdarts met toestemming van ouders en leerling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Stap 5: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 Er vindt een consult plaats met de jeugdarts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Stap 6: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Opgestelde plan wordt gemonitord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7ADBF8D-B6A1-2A41-B145-4FEBCE6D8EBE}"/>
              </a:ext>
            </a:extLst>
          </p:cNvPr>
          <p:cNvSpPr/>
          <p:nvPr/>
        </p:nvSpPr>
        <p:spPr>
          <a:xfrm rot="20500137">
            <a:off x="7184751" y="1237496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Registratie!</a:t>
            </a:r>
            <a:endParaRPr kumimoji="0" lang="nl-NL" sz="54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6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Tier 1  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stap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6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M@ZL) Inrichting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verzuimteam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jaarplanning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Tier 2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Opschalen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naar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wanneer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 Hoe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bepaal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je of       verzuim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geoorloofd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ongeoorloofd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stap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 en 3 M@ZL)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Tier 3  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stap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4 en 5 M@ZL)Wat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jeugdarts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doen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 Wat is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definitie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van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belastbaarheid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 de </a:t>
            </a:r>
            <a:r>
              <a:rPr lang="en-US" dirty="0" err="1">
                <a:solidFill>
                  <a:schemeClr val="bg1"/>
                </a:solidFill>
              </a:rPr>
              <a:t>pauze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14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7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Terugkoppeling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praktisch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gesprek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Volgende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bijeenkomst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4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juni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2020 14.00-16.30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Afsluiting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PPAZ, kick-off M@ZL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Presentatie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draaiboek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implementatie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M@ZL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opbrengsten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bijeenkomst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1 en2)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Castricumse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scholen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ook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aanwezig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Gemeente, J&amp;G coaches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ook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uitgenodigd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Afronding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15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5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FB4CD-4AA1-D242-B82E-F69109133DA7}"/>
              </a:ext>
            </a:extLst>
          </p:cNvPr>
          <p:cNvSpPr/>
          <p:nvPr/>
        </p:nvSpPr>
        <p:spPr>
          <a:xfrm>
            <a:off x="-1" y="0"/>
            <a:ext cx="12198773" cy="6858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FF2BF-B339-0048-A856-E85F61F7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20" y="1632862"/>
            <a:ext cx="3370729" cy="359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14.00-14.15 uur   Inloop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14.15-14.20 uur   Welkom en doornemen agenda</a:t>
            </a:r>
          </a:p>
          <a:p>
            <a:pPr marL="0" indent="0">
              <a:buNone/>
            </a:pPr>
            <a:r>
              <a:rPr lang="nl-NL" dirty="0"/>
              <a:t>14.20-14.30 uur   Terugblik train de trainer </a:t>
            </a:r>
          </a:p>
          <a:p>
            <a:pPr marL="0" indent="0">
              <a:buNone/>
            </a:pPr>
            <a:r>
              <a:rPr lang="nl-NL" dirty="0"/>
              <a:t>14.30-15.00 uur   Laatste ontwikkelingen m.b.t. implementatie M@ZL </a:t>
            </a:r>
          </a:p>
          <a:p>
            <a:pPr marL="0" indent="0">
              <a:buNone/>
            </a:pPr>
            <a:r>
              <a:rPr lang="nl-NL" dirty="0"/>
              <a:t>15.00-15.15 uur   Tier 1,2,3 i.r.t. M@ZL.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15.15-15.30 uur   Pauze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15.30-16.00 uur   Praktisch in gesprek</a:t>
            </a:r>
          </a:p>
          <a:p>
            <a:pPr marL="0" indent="0">
              <a:buNone/>
            </a:pPr>
            <a:r>
              <a:rPr lang="nl-NL" dirty="0"/>
              <a:t> 16.15-16.30 uur   Afsluiting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3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-Twee trainingsdagen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-5 deelnemers, 1 GGD medewerker en 4 scholen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-2 scholen starten met mentortrainingen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-Waardering training 8,9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Terugblik</a:t>
            </a:r>
            <a:r>
              <a:rPr lang="en-US" dirty="0">
                <a:solidFill>
                  <a:schemeClr val="bg1"/>
                </a:solidFill>
              </a:rPr>
              <a:t> Train de trainer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2AE0BF2C-D50A-4825-B38C-309C9EF64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083" y="1674777"/>
            <a:ext cx="3327817" cy="332781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4278FC9-127B-47FC-BE31-5B4AFF664A0D}"/>
              </a:ext>
            </a:extLst>
          </p:cNvPr>
          <p:cNvSpPr txBox="1"/>
          <p:nvPr/>
        </p:nvSpPr>
        <p:spPr>
          <a:xfrm rot="303210">
            <a:off x="8850292" y="2089119"/>
            <a:ext cx="1939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Bradley Hand ITC" panose="03070402050302030203" pitchFamily="66" charset="0"/>
              </a:rPr>
              <a:t>Absoluut de moeite waard</a:t>
            </a:r>
          </a:p>
          <a:p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>
                <a:latin typeface="Bradley Hand ITC" panose="03070402050302030203" pitchFamily="66" charset="0"/>
              </a:rPr>
              <a:t>Veel kennis opgedaan</a:t>
            </a:r>
          </a:p>
          <a:p>
            <a:endParaRPr lang="nl-NL" dirty="0">
              <a:latin typeface="Bradley Hand ITC" panose="03070402050302030203" pitchFamily="66" charset="0"/>
            </a:endParaRPr>
          </a:p>
          <a:p>
            <a:r>
              <a:rPr lang="nl-NL" dirty="0">
                <a:latin typeface="Bradley Hand ITC" panose="03070402050302030203" pitchFamily="66" charset="0"/>
              </a:rPr>
              <a:t>Fijne trainers en trainingsacteur</a:t>
            </a:r>
          </a:p>
        </p:txBody>
      </p:sp>
    </p:spTree>
    <p:extLst>
      <p:ext uri="{BB962C8B-B14F-4D97-AF65-F5344CB8AC3E}">
        <p14:creationId xmlns:p14="http://schemas.microsoft.com/office/powerpoint/2010/main" val="168876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920"/>
            <a:ext cx="10515600" cy="486114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27-01-2020  GGD, SWVNK en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gemeenten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hebben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implementatieplan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opgesteld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27-01 t/m 03-02 2020 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Uitwerking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plan en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herziene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begroting+indienen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bij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gemeenten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04-02-2020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Presentatie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tijdens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bijeenkomst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2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Bespreking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plan in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kernberaad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April 2020  Plan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wordt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voorgelegd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aan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colleges. Let op: dan pas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definitief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April 2020 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Voorbereiding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implementatie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M@ZL op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deelnemende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scholen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fase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1</a:t>
            </a: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September 2020  Start project M@ZL,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beëindiging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PPAZ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Stand van </a:t>
            </a:r>
            <a:r>
              <a:rPr lang="en-US" dirty="0" err="1">
                <a:solidFill>
                  <a:schemeClr val="bg1"/>
                </a:solidFill>
              </a:rPr>
              <a:t>zaken</a:t>
            </a:r>
            <a:r>
              <a:rPr lang="en-US" dirty="0">
                <a:solidFill>
                  <a:schemeClr val="bg1"/>
                </a:solidFill>
              </a:rPr>
              <a:t> M@ZL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89065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27DCD6F6-4B73-444C-A3ED-087DACC12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936616"/>
              </p:ext>
            </p:extLst>
          </p:nvPr>
        </p:nvGraphicFramePr>
        <p:xfrm>
          <a:off x="920437" y="1252747"/>
          <a:ext cx="10351125" cy="455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606479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11654840"/>
                    </a:ext>
                  </a:extLst>
                </a:gridCol>
                <a:gridCol w="6903075">
                  <a:extLst>
                    <a:ext uri="{9D8B030D-6E8A-4147-A177-3AD203B41FA5}">
                      <a16:colId xmlns:a16="http://schemas.microsoft.com/office/drawing/2014/main" val="1014167103"/>
                    </a:ext>
                  </a:extLst>
                </a:gridCol>
              </a:tblGrid>
              <a:tr h="985628">
                <a:tc>
                  <a:txBody>
                    <a:bodyPr/>
                    <a:lstStyle/>
                    <a:p>
                      <a:r>
                        <a:rPr lang="nl-NL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scholen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875532"/>
                  </a:ext>
                </a:extLst>
              </a:tr>
              <a:tr h="521875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Sept.2020-Sept.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 locaties SWVNK (PPAZ+2)+1 school Castricum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7449"/>
                  </a:ext>
                </a:extLst>
              </a:tr>
              <a:tr h="521875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Sept. 2021-Sept.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 locaties SWVNK+1 school Castricum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976521"/>
                  </a:ext>
                </a:extLst>
              </a:tr>
              <a:tr h="514727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Sept. 2022-Sept.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 locaties SWVNK+1 Castricum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838530"/>
                  </a:ext>
                </a:extLst>
              </a:tr>
              <a:tr h="51472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Indeling op basis van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-Evenredige spreiding over de gemeenten regio Alkmaar, deelname alle gemeenten.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-Lineaire stijging budget, samenhang met leerlingen aantallen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-Aansluiten bij motivatie en capaciteit scholen</a:t>
                      </a:r>
                    </a:p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-Aantal thuiszitters/problematiek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8854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Fasering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4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Voorbereiding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uitleg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volgende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dia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Deelname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‘Train de trainer’ door GGD en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schoolmedewerkers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Inleveren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implementatieplan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mentortrainingen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en 0 meting door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deelnemende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scholen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Start*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uitleg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volgende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dia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Ureninzet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jeugdarts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passende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bij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M@ZL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Verzuimregistratie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op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orde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Mentortrainingen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</a:rPr>
              <a:t>Afronding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-2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maal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evaluatie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per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schooljaar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Jaarplanning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volgend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schooljaar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Hoe </a:t>
            </a:r>
            <a:r>
              <a:rPr lang="en-US" dirty="0" err="1">
                <a:solidFill>
                  <a:schemeClr val="bg1"/>
                </a:solidFill>
              </a:rPr>
              <a:t>ziet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eruit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8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018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</a:rPr>
              <a:t>Fase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 1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 Mei/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juni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2020  16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(2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dagen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          Train de trainer voor GGD en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schoolmedewerkers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          </a:t>
            </a:r>
          </a:p>
          <a:p>
            <a:pPr marL="0" indent="0">
              <a:buNone/>
            </a:pP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</a:rPr>
              <a:t>Voorwaarden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</a:rPr>
              <a:t>schoolmedewerkers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</a:rPr>
              <a:t>als</a:t>
            </a:r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 trainer: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zelfstandig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groep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kunnen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draaien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-twee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maal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schooljaar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2020-2021 op eigen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locatie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cursus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geven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acteur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NCJ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regelen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via GGD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ureninzet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(1x16 uur+2x 4,5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uur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0" b="1" dirty="0" err="1">
                <a:solidFill>
                  <a:schemeClr val="bg1">
                    <a:lumMod val="50000"/>
                  </a:schemeClr>
                </a:solidFill>
              </a:rPr>
              <a:t>Implementatieplan</a:t>
            </a:r>
            <a:endParaRPr lang="en-US" sz="8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Hoeveel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mentoren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ga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trainen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? Van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welk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arrangement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wil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gebruik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maken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Contactgegevens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aanjager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. 0 meting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verzuimgegevens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aanleveren</a:t>
            </a:r>
            <a:r>
              <a:rPr lang="en-US" sz="8000" dirty="0">
                <a:solidFill>
                  <a:schemeClr val="bg1">
                    <a:lumMod val="50000"/>
                  </a:schemeClr>
                </a:solidFill>
              </a:rPr>
              <a:t>. Format </a:t>
            </a:r>
            <a:r>
              <a:rPr lang="en-US" sz="8000" dirty="0" err="1">
                <a:solidFill>
                  <a:schemeClr val="bg1">
                    <a:lumMod val="50000"/>
                  </a:schemeClr>
                </a:solidFill>
              </a:rPr>
              <a:t>volgt</a:t>
            </a: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8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Voorbereiding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535271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BEFB-A550-924C-AE41-DD60B0C7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Verzuimregistratie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op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orde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-September 2020 PPAZ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eindigt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M@ZLstart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ureninzet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jeugdarts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Mentortrainingen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(8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deelnemers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), 3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arrangementen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GGD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medewerker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geeft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training op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GGDlocatie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aanmeldingen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via GGD. Aan de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orde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wanneer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groep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niet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vol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krijgt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GGD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medewerker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geeft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training op school.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Aanmelding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deelnemers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via school</a:t>
            </a:r>
          </a:p>
          <a:p>
            <a:pPr marL="514350" indent="-514350">
              <a:buAutoNum type="alphaU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Schoolmedewerker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geeft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training op school.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Aanmelding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deelnemers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via school.   </a:t>
            </a:r>
          </a:p>
          <a:p>
            <a:pPr marL="514350" indent="-514350">
              <a:buAutoNum type="alphaU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6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42877-EC39-0C4B-A6D2-9462B6EB3CE0}"/>
              </a:ext>
            </a:extLst>
          </p:cNvPr>
          <p:cNvSpPr/>
          <p:nvPr/>
        </p:nvSpPr>
        <p:spPr>
          <a:xfrm>
            <a:off x="0" y="6499412"/>
            <a:ext cx="12192000" cy="358587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B901A8-2DCB-3040-A0B9-67998B11CAAA}"/>
              </a:ext>
            </a:extLst>
          </p:cNvPr>
          <p:cNvSpPr/>
          <p:nvPr/>
        </p:nvSpPr>
        <p:spPr>
          <a:xfrm>
            <a:off x="-1" y="0"/>
            <a:ext cx="12192000" cy="1080000"/>
          </a:xfrm>
          <a:prstGeom prst="rect">
            <a:avLst/>
          </a:prstGeom>
          <a:solidFill>
            <a:srgbClr val="EB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88F1F15-AA18-455E-BCB1-4524FC472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164" y="1955908"/>
            <a:ext cx="6547671" cy="4090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9780AD-75C8-E44A-B138-34B3D373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8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Tiers i.r.t. M@ZL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56A8CA-80F9-9E46-A789-590588F80D97}"/>
              </a:ext>
            </a:extLst>
          </p:cNvPr>
          <p:cNvSpPr txBox="1">
            <a:spLocks/>
          </p:cNvSpPr>
          <p:nvPr/>
        </p:nvSpPr>
        <p:spPr>
          <a:xfrm>
            <a:off x="8610600" y="6571131"/>
            <a:ext cx="2819400" cy="2868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B82B7-B2E5-624B-81F8-679250AFF6C0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884629C-1A6D-5E44-A2FD-5987FA2B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71131"/>
            <a:ext cx="4114800" cy="286869"/>
          </a:xfrm>
        </p:spPr>
        <p:txBody>
          <a:bodyPr/>
          <a:lstStyle/>
          <a:p>
            <a:pPr algn="l"/>
            <a:r>
              <a:rPr lang="en-US" sz="1000" dirty="0">
                <a:solidFill>
                  <a:schemeClr val="bg1"/>
                </a:solidFill>
              </a:rPr>
              <a:t>Op </a:t>
            </a:r>
            <a:r>
              <a:rPr lang="en-US" sz="1000" dirty="0" err="1">
                <a:solidFill>
                  <a:schemeClr val="bg1"/>
                </a:solidFill>
              </a:rPr>
              <a:t>weg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naar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preventieve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aanpak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ziekteverzuim</a:t>
            </a:r>
            <a:r>
              <a:rPr lang="en-US" sz="1000" dirty="0">
                <a:solidFill>
                  <a:schemeClr val="bg1"/>
                </a:solidFill>
              </a:rPr>
              <a:t> op </a:t>
            </a:r>
            <a:r>
              <a:rPr lang="en-US" sz="1000" dirty="0" err="1">
                <a:solidFill>
                  <a:schemeClr val="bg1"/>
                </a:solidFill>
              </a:rPr>
              <a:t>alle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scholen</a:t>
            </a:r>
            <a:endParaRPr lang="en-US" sz="1000" dirty="0">
              <a:solidFill>
                <a:schemeClr val="bg1"/>
              </a:solidFill>
            </a:endParaRPr>
          </a:p>
          <a:p>
            <a:pPr algn="l"/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9D84FE-3CC2-B746-9463-2EAC457D2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9776" y="5988708"/>
            <a:ext cx="450224" cy="5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34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terke Kinde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751F"/>
      </a:accent1>
      <a:accent2>
        <a:srgbClr val="99CA3E"/>
      </a:accent2>
      <a:accent3>
        <a:srgbClr val="4AA5B5"/>
      </a:accent3>
      <a:accent4>
        <a:srgbClr val="7F7F7F"/>
      </a:accent4>
      <a:accent5>
        <a:srgbClr val="5B9BD5"/>
      </a:accent5>
      <a:accent6>
        <a:srgbClr val="70AD47"/>
      </a:accent6>
      <a:hlink>
        <a:srgbClr val="53535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e Kinderen Template" id="{E507DCE5-63C6-934F-AEC1-8397B41093D4}" vid="{865F1BB0-9085-7748-8D93-0CC32DCA169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rke Kinderen Template" id="{E507DCE5-63C6-934F-AEC1-8397B41093D4}" vid="{0978B499-7140-0549-8266-308B54A8E7EB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240CE526A6C54CAF0D3459A89FF3D4" ma:contentTypeVersion="5" ma:contentTypeDescription="Een nieuw document maken." ma:contentTypeScope="" ma:versionID="6319a3904ba7c52a8adff452345ef672">
  <xsd:schema xmlns:xsd="http://www.w3.org/2001/XMLSchema" xmlns:xs="http://www.w3.org/2001/XMLSchema" xmlns:p="http://schemas.microsoft.com/office/2006/metadata/properties" xmlns:ns2="d37d6321-9817-43ad-842d-a8b175e0256a" targetNamespace="http://schemas.microsoft.com/office/2006/metadata/properties" ma:root="true" ma:fieldsID="f694b3269111da4fa3311665ead88992" ns2:_="">
    <xsd:import namespace="d37d6321-9817-43ad-842d-a8b175e025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d6321-9817-43ad-842d-a8b175e025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5CCD4B-7F37-4128-AD37-D72B81804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d6321-9817-43ad-842d-a8b175e025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030717-80A8-4152-B720-2F986C97FB57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d37d6321-9817-43ad-842d-a8b175e025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773051-2A7F-4B33-949E-0C556D6464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Sterke Kinderen Template</Template>
  <TotalTime>180</TotalTime>
  <Words>1022</Words>
  <Application>Microsoft Office PowerPoint</Application>
  <PresentationFormat>Breedbeeld</PresentationFormat>
  <Paragraphs>186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Trebuchet MS</vt:lpstr>
      <vt:lpstr>Wingdings</vt:lpstr>
      <vt:lpstr>Kantoorthema</vt:lpstr>
      <vt:lpstr>Custom Design</vt:lpstr>
      <vt:lpstr>1_Kantoorthema</vt:lpstr>
      <vt:lpstr>Op weg naar een preventieve aanpak ziekteverzuim op alle scholen</vt:lpstr>
      <vt:lpstr>Agenda</vt:lpstr>
      <vt:lpstr>Terugblik Train de trainer</vt:lpstr>
      <vt:lpstr>Stand van zaken M@ZL</vt:lpstr>
      <vt:lpstr>Fasering</vt:lpstr>
      <vt:lpstr>Hoe ziet een fase eruit?</vt:lpstr>
      <vt:lpstr>Voorbereiding</vt:lpstr>
      <vt:lpstr>Start</vt:lpstr>
      <vt:lpstr>Tiers i.r.t. M@ZL</vt:lpstr>
      <vt:lpstr>Tier 1</vt:lpstr>
      <vt:lpstr>Tier 2</vt:lpstr>
      <vt:lpstr>Tier 3 </vt:lpstr>
      <vt:lpstr>PowerPoint-presentatie</vt:lpstr>
      <vt:lpstr>Na de pauze</vt:lpstr>
      <vt:lpstr>Afronding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TITEL</dc:title>
  <dc:creator>Birgit Eikelenboom</dc:creator>
  <cp:lastModifiedBy>Irma de Wit</cp:lastModifiedBy>
  <cp:revision>23</cp:revision>
  <dcterms:created xsi:type="dcterms:W3CDTF">2018-11-13T13:44:38Z</dcterms:created>
  <dcterms:modified xsi:type="dcterms:W3CDTF">2020-02-04T11:00:25Z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0x010100CF240CE526A6C54CAF0D3459A89FF3D4</vt:lpwstr>
  </property>
</Properties>
</file>